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Economica" panose="020B0604020202020204" charset="0"/>
      <p:regular r:id="rId26"/>
      <p:bold r:id="rId27"/>
      <p:italic r:id="rId28"/>
      <p:boldItalic r:id="rId29"/>
    </p:embeddedFont>
    <p:embeddedFont>
      <p:font typeface="Harlow Solid Italic" panose="04030604020F02020D02" pitchFamily="82" charset="0"/>
      <p:italic r:id="rId30"/>
    </p:embeddedFont>
    <p:embeddedFont>
      <p:font typeface="Maven Pro" panose="020B0604020202020204" charset="0"/>
      <p:regular r:id="rId31"/>
      <p:bold r:id="rId32"/>
    </p:embeddedFont>
    <p:embeddedFont>
      <p:font typeface="Berlin Sans FB" panose="020E0602020502020306" pitchFamily="34" charset="0"/>
      <p:regular r:id="rId33"/>
      <p:bold r:id="rId34"/>
    </p:embeddedFont>
    <p:embeddedFont>
      <p:font typeface="Nunito" panose="020B0604020202020204" charset="0"/>
      <p:regular r:id="rId35"/>
      <p:bold r:id="rId36"/>
      <p:italic r:id="rId37"/>
      <p:boldItalic r:id="rId38"/>
    </p:embeddedFont>
    <p:embeddedFont>
      <p:font typeface="Georgia" panose="02040502050405020303" pitchFamily="18" charset="0"/>
      <p:regular r:id="rId39"/>
      <p:bold r:id="rId40"/>
      <p:italic r:id="rId41"/>
      <p:boldItalic r:id="rId42"/>
    </p:embeddedFont>
    <p:embeddedFont>
      <p:font typeface="Lobster"/>
      <p:regular r:id="rId43"/>
    </p:embeddedFont>
    <p:embeddedFont>
      <p:font typeface="Forte" panose="03060902040502070203" pitchFamily="66" charset="0"/>
      <p:regular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14" y="5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8354c14746edd4f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8354c14746edd4f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41da5adf3210e73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41da5adf3210e73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21661628f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521661628f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521661628f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521661628f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521661628f_0_2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521661628f_0_2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5297953ef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5297953ef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b62551c6f03f0c4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b62551c6f03f0c4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521661628f_0_2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521661628f_0_2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52a398e187_1_6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52a398e187_1_6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4d28bc5acf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4d28bc5acf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521661628f_0_2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521661628f_0_2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5297953ef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5297953ef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521661628f_0_2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521661628f_0_2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521661628f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521661628f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521661628f_0_2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521661628f_0_2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521661628f_0_2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521661628f_0_2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521661628f_0_2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521661628f_0_2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521661628f_0_2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521661628f_0_2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0221fb66be7219f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0221fb66be7219f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52a398e187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52a398e18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5225c2b50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5225c2b50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528a984009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528a984009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image" Target="../media/image12.jp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quizz.biz/quizz-230081.html#debutform230081"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quizz.biz/quizz-230081.html#debutform230081"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lemegotdefi.wordpress.com/le-megot-2/dossier-dinformation/" TargetMode="External"/><Relationship Id="rId7" Type="http://schemas.openxmlformats.org/officeDocument/2006/relationships/hyperlink" Target="https://www.actu-environnement.com/media/pdf/news-30215-ineris-etude-megot.pdf"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hyperlink" Target="https://www.quizz.biz/quizz-230081.html#debutform230081" TargetMode="External"/><Relationship Id="rId5" Type="http://schemas.openxmlformats.org/officeDocument/2006/relationships/hyperlink" Target="http://www.gumego.com/transformer-megots-brique/" TargetMode="External"/><Relationship Id="rId4" Type="http://schemas.openxmlformats.org/officeDocument/2006/relationships/hyperlink" Target="https://me-go.fr/"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youtu.be/CaEXOm-_Vp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377950" y="1635300"/>
            <a:ext cx="6145500" cy="1872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 sz="4800" dirty="0">
                <a:latin typeface="Harlow Solid Italic" panose="04030604020F02020D02" pitchFamily="82" charset="0"/>
                <a:ea typeface="Lobster"/>
                <a:cs typeface="Lobster"/>
                <a:sym typeface="Lobster"/>
              </a:rPr>
              <a:t>Les mégots dans la ville</a:t>
            </a:r>
            <a:endParaRPr sz="4800" dirty="0">
              <a:latin typeface="Harlow Solid Italic" panose="04030604020F02020D02" pitchFamily="82" charset="0"/>
              <a:ea typeface="Lobster"/>
              <a:cs typeface="Lobster"/>
              <a:sym typeface="Lobster"/>
            </a:endParaRPr>
          </a:p>
        </p:txBody>
      </p:sp>
      <p:sp>
        <p:nvSpPr>
          <p:cNvPr id="278" name="Google Shape;278;p13"/>
          <p:cNvSpPr txBox="1">
            <a:spLocks noGrp="1"/>
          </p:cNvSpPr>
          <p:nvPr>
            <p:ph type="subTitle" idx="1"/>
          </p:nvPr>
        </p:nvSpPr>
        <p:spPr>
          <a:xfrm>
            <a:off x="377950" y="3080550"/>
            <a:ext cx="4255500" cy="69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2400" dirty="0">
                <a:latin typeface="Economica"/>
                <a:ea typeface="Economica"/>
                <a:cs typeface="Economica"/>
                <a:sym typeface="Economica"/>
              </a:rPr>
              <a:t>Olympiades de chimie 2019</a:t>
            </a:r>
            <a:endParaRPr sz="2400" dirty="0">
              <a:latin typeface="Economica"/>
              <a:ea typeface="Economica"/>
              <a:cs typeface="Economica"/>
              <a:sym typeface="Economic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4"/>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2400" dirty="0"/>
              <a:t>Les olympiades de la chimie</a:t>
            </a:r>
            <a:endParaRPr sz="2400" dirty="0"/>
          </a:p>
        </p:txBody>
      </p:sp>
      <p:sp>
        <p:nvSpPr>
          <p:cNvPr id="284" name="Google Shape;284;p14"/>
          <p:cNvSpPr txBox="1"/>
          <p:nvPr/>
        </p:nvSpPr>
        <p:spPr>
          <a:xfrm>
            <a:off x="224550" y="401725"/>
            <a:ext cx="8694900" cy="3737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fr" sz="1800" dirty="0">
                <a:solidFill>
                  <a:srgbClr val="595959"/>
                </a:solidFill>
              </a:rPr>
              <a:t>Ce sont deux concours : </a:t>
            </a:r>
            <a:r>
              <a:rPr lang="fr" sz="1800" b="1" dirty="0">
                <a:solidFill>
                  <a:srgbClr val="595959"/>
                </a:solidFill>
              </a:rPr>
              <a:t>le concours scientifique et Parlons chimie </a:t>
            </a:r>
            <a:endParaRPr sz="1800" b="1" dirty="0">
              <a:solidFill>
                <a:srgbClr val="595959"/>
              </a:solidFill>
            </a:endParaRPr>
          </a:p>
          <a:p>
            <a:pPr marL="0" lvl="0" indent="0" algn="l" rtl="0">
              <a:lnSpc>
                <a:spcPct val="115000"/>
              </a:lnSpc>
              <a:spcBef>
                <a:spcPts val="1600"/>
              </a:spcBef>
              <a:spcAft>
                <a:spcPts val="0"/>
              </a:spcAft>
              <a:buNone/>
            </a:pPr>
            <a:r>
              <a:rPr lang="fr" sz="1800" dirty="0">
                <a:solidFill>
                  <a:srgbClr val="595959"/>
                </a:solidFill>
              </a:rPr>
              <a:t>Ces deux concours sont destinés aux 1ères (parlons chimie) et aux terminales.</a:t>
            </a:r>
            <a:endParaRPr sz="1800" dirty="0">
              <a:solidFill>
                <a:srgbClr val="595959"/>
              </a:solidFill>
            </a:endParaRPr>
          </a:p>
          <a:p>
            <a:pPr marL="0" lvl="0" indent="0" algn="l" rtl="0">
              <a:lnSpc>
                <a:spcPct val="115000"/>
              </a:lnSpc>
              <a:spcBef>
                <a:spcPts val="1600"/>
              </a:spcBef>
              <a:spcAft>
                <a:spcPts val="0"/>
              </a:spcAft>
              <a:buNone/>
            </a:pPr>
            <a:r>
              <a:rPr lang="fr" sz="1800" dirty="0">
                <a:solidFill>
                  <a:srgbClr val="595959"/>
                </a:solidFill>
              </a:rPr>
              <a:t>Le concours parlons chimie a pour but de s'intéresser aux enjeux sociétaux auxquelles la chimie répond:</a:t>
            </a:r>
            <a:endParaRPr sz="1800" dirty="0">
              <a:solidFill>
                <a:srgbClr val="595959"/>
              </a:solidFill>
            </a:endParaRPr>
          </a:p>
          <a:p>
            <a:pPr marL="457200" lvl="0" indent="-342900" algn="l" rtl="0">
              <a:lnSpc>
                <a:spcPct val="115000"/>
              </a:lnSpc>
              <a:spcBef>
                <a:spcPts val="1600"/>
              </a:spcBef>
              <a:spcAft>
                <a:spcPts val="0"/>
              </a:spcAft>
              <a:buClr>
                <a:srgbClr val="595959"/>
              </a:buClr>
              <a:buSzPts val="1800"/>
              <a:buChar char="★"/>
            </a:pPr>
            <a:r>
              <a:rPr lang="fr" sz="1800" dirty="0">
                <a:solidFill>
                  <a:srgbClr val="595959"/>
                </a:solidFill>
              </a:rPr>
              <a:t>l’économie d’énergie et des ressources </a:t>
            </a:r>
            <a:endParaRPr sz="1800" dirty="0">
              <a:solidFill>
                <a:srgbClr val="595959"/>
              </a:solidFill>
            </a:endParaRPr>
          </a:p>
          <a:p>
            <a:pPr marL="457200" lvl="0" indent="-342900" algn="l" rtl="0">
              <a:lnSpc>
                <a:spcPct val="115000"/>
              </a:lnSpc>
              <a:spcBef>
                <a:spcPts val="0"/>
              </a:spcBef>
              <a:spcAft>
                <a:spcPts val="0"/>
              </a:spcAft>
              <a:buClr>
                <a:srgbClr val="595959"/>
              </a:buClr>
              <a:buSzPts val="1800"/>
              <a:buChar char="★"/>
            </a:pPr>
            <a:r>
              <a:rPr lang="fr" sz="1800" dirty="0">
                <a:solidFill>
                  <a:srgbClr val="595959"/>
                </a:solidFill>
              </a:rPr>
              <a:t>l’impact environnemental </a:t>
            </a:r>
            <a:endParaRPr sz="1800" dirty="0">
              <a:solidFill>
                <a:srgbClr val="595959"/>
              </a:solidFill>
            </a:endParaRPr>
          </a:p>
          <a:p>
            <a:pPr marL="457200" lvl="0" indent="-342900" algn="l" rtl="0">
              <a:lnSpc>
                <a:spcPct val="115000"/>
              </a:lnSpc>
              <a:spcBef>
                <a:spcPts val="0"/>
              </a:spcBef>
              <a:spcAft>
                <a:spcPts val="0"/>
              </a:spcAft>
              <a:buClr>
                <a:srgbClr val="595959"/>
              </a:buClr>
              <a:buSzPts val="1800"/>
              <a:buChar char="★"/>
            </a:pPr>
            <a:r>
              <a:rPr lang="fr" sz="1800" dirty="0">
                <a:solidFill>
                  <a:srgbClr val="595959"/>
                </a:solidFill>
              </a:rPr>
              <a:t>les nouvelles technologies </a:t>
            </a:r>
            <a:endParaRPr sz="1800" dirty="0">
              <a:solidFill>
                <a:srgbClr val="595959"/>
              </a:solidFill>
            </a:endParaRPr>
          </a:p>
          <a:p>
            <a:pPr marL="457200" lvl="0" indent="-342900" algn="l" rtl="0">
              <a:lnSpc>
                <a:spcPct val="115000"/>
              </a:lnSpc>
              <a:spcBef>
                <a:spcPts val="0"/>
              </a:spcBef>
              <a:spcAft>
                <a:spcPts val="0"/>
              </a:spcAft>
              <a:buClr>
                <a:srgbClr val="595959"/>
              </a:buClr>
              <a:buSzPts val="1800"/>
              <a:buChar char="★"/>
            </a:pPr>
            <a:r>
              <a:rPr lang="fr" sz="1800" dirty="0">
                <a:solidFill>
                  <a:srgbClr val="595959"/>
                </a:solidFill>
              </a:rPr>
              <a:t>la diffusion de la culture et sensibiliser le public   </a:t>
            </a:r>
            <a:endParaRPr sz="1800" dirty="0">
              <a:solidFill>
                <a:srgbClr val="595959"/>
              </a:solidFill>
            </a:endParaRPr>
          </a:p>
          <a:p>
            <a:pPr marL="0" lvl="0" indent="0" algn="l" rtl="0">
              <a:lnSpc>
                <a:spcPct val="115000"/>
              </a:lnSpc>
              <a:spcBef>
                <a:spcPts val="1600"/>
              </a:spcBef>
              <a:spcAft>
                <a:spcPts val="1600"/>
              </a:spcAft>
              <a:buNone/>
            </a:pPr>
            <a:endParaRPr sz="1800" dirty="0">
              <a:solidFill>
                <a:srgbClr val="59595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5"/>
          <p:cNvSpPr txBox="1">
            <a:spLocks noGrp="1"/>
          </p:cNvSpPr>
          <p:nvPr>
            <p:ph type="ctrTitle"/>
          </p:nvPr>
        </p:nvSpPr>
        <p:spPr>
          <a:xfrm>
            <a:off x="843150" y="439975"/>
            <a:ext cx="7181700" cy="4093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 u="sng" dirty="0"/>
              <a:t>Problématique:</a:t>
            </a:r>
            <a:endParaRPr u="sng" dirty="0"/>
          </a:p>
          <a:p>
            <a:pPr marL="0" lvl="0" indent="0" algn="l" rtl="0">
              <a:spcBef>
                <a:spcPts val="0"/>
              </a:spcBef>
              <a:spcAft>
                <a:spcPts val="0"/>
              </a:spcAft>
              <a:buNone/>
            </a:pPr>
            <a:endParaRPr sz="3000" dirty="0"/>
          </a:p>
          <a:p>
            <a:pPr marL="0" lvl="0" indent="0" algn="l" rtl="0">
              <a:spcBef>
                <a:spcPts val="0"/>
              </a:spcBef>
              <a:spcAft>
                <a:spcPts val="0"/>
              </a:spcAft>
              <a:buNone/>
            </a:pPr>
            <a:r>
              <a:rPr lang="fr" sz="3000" dirty="0"/>
              <a:t>Peut-on donner une seconde vie aux  mégots? Quels sont les impacts de cette pollution sur notre environnement?</a:t>
            </a:r>
            <a:endParaRPr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6"/>
          <p:cNvSpPr txBox="1"/>
          <p:nvPr/>
        </p:nvSpPr>
        <p:spPr>
          <a:xfrm>
            <a:off x="3059550" y="153350"/>
            <a:ext cx="3024900" cy="119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0" dirty="0">
                <a:solidFill>
                  <a:srgbClr val="FFFFFF"/>
                </a:solidFill>
                <a:latin typeface="Economica"/>
                <a:ea typeface="Economica"/>
                <a:cs typeface="Economica"/>
                <a:sym typeface="Economica"/>
              </a:rPr>
              <a:t>SOMMAIRE</a:t>
            </a:r>
            <a:endParaRPr sz="6000" dirty="0">
              <a:solidFill>
                <a:srgbClr val="FFFFFF"/>
              </a:solidFill>
              <a:latin typeface="Economica"/>
              <a:ea typeface="Economica"/>
              <a:cs typeface="Economica"/>
              <a:sym typeface="Economica"/>
            </a:endParaRPr>
          </a:p>
        </p:txBody>
      </p:sp>
      <p:sp>
        <p:nvSpPr>
          <p:cNvPr id="295" name="Google Shape;295;p16"/>
          <p:cNvSpPr txBox="1"/>
          <p:nvPr/>
        </p:nvSpPr>
        <p:spPr>
          <a:xfrm>
            <a:off x="1262550" y="1329525"/>
            <a:ext cx="6953700" cy="33573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FFFFFF"/>
              </a:buClr>
              <a:buSzPts val="1800"/>
              <a:buFont typeface="Nunito"/>
              <a:buAutoNum type="romanUcPeriod"/>
            </a:pPr>
            <a:r>
              <a:rPr lang="fr" sz="1800" dirty="0">
                <a:solidFill>
                  <a:srgbClr val="FFFFFF"/>
                </a:solidFill>
                <a:latin typeface="Nunito"/>
                <a:ea typeface="Nunito"/>
                <a:cs typeface="Nunito"/>
                <a:sym typeface="Nunito"/>
              </a:rPr>
              <a:t>Pollution engendrée par le mégot</a:t>
            </a:r>
            <a:endParaRPr sz="1800" dirty="0">
              <a:solidFill>
                <a:srgbClr val="FFFFFF"/>
              </a:solidFill>
              <a:latin typeface="Nunito"/>
              <a:ea typeface="Nunito"/>
              <a:cs typeface="Nunito"/>
              <a:sym typeface="Nunito"/>
            </a:endParaRPr>
          </a:p>
          <a:p>
            <a:pPr marL="914400" lvl="0" indent="-342900" algn="l" rtl="0">
              <a:spcBef>
                <a:spcPts val="0"/>
              </a:spcBef>
              <a:spcAft>
                <a:spcPts val="0"/>
              </a:spcAft>
              <a:buClr>
                <a:srgbClr val="FFFFFF"/>
              </a:buClr>
              <a:buSzPts val="1800"/>
              <a:buFont typeface="Nunito"/>
              <a:buAutoNum type="alphaUcPeriod"/>
            </a:pPr>
            <a:r>
              <a:rPr lang="fr" sz="1800" dirty="0">
                <a:solidFill>
                  <a:srgbClr val="FFFFFF"/>
                </a:solidFill>
                <a:latin typeface="Nunito"/>
                <a:ea typeface="Nunito"/>
                <a:cs typeface="Nunito"/>
                <a:sym typeface="Nunito"/>
              </a:rPr>
              <a:t>La composition du mégot</a:t>
            </a:r>
            <a:endParaRPr sz="1800" dirty="0">
              <a:solidFill>
                <a:srgbClr val="FFFFFF"/>
              </a:solidFill>
              <a:latin typeface="Nunito"/>
              <a:ea typeface="Nunito"/>
              <a:cs typeface="Nunito"/>
              <a:sym typeface="Nunito"/>
            </a:endParaRPr>
          </a:p>
          <a:p>
            <a:pPr marL="914400" lvl="0" indent="-342900" algn="l" rtl="0">
              <a:spcBef>
                <a:spcPts val="0"/>
              </a:spcBef>
              <a:spcAft>
                <a:spcPts val="0"/>
              </a:spcAft>
              <a:buClr>
                <a:srgbClr val="FFFFFF"/>
              </a:buClr>
              <a:buSzPts val="1800"/>
              <a:buFont typeface="Nunito"/>
              <a:buAutoNum type="alphaUcPeriod"/>
            </a:pPr>
            <a:r>
              <a:rPr lang="fr" sz="1800" dirty="0">
                <a:solidFill>
                  <a:srgbClr val="FFFFFF"/>
                </a:solidFill>
                <a:latin typeface="Nunito"/>
                <a:ea typeface="Nunito"/>
                <a:cs typeface="Nunito"/>
                <a:sym typeface="Nunito"/>
              </a:rPr>
              <a:t>Le traitement des déchets</a:t>
            </a:r>
            <a:endParaRPr sz="1800" dirty="0">
              <a:solidFill>
                <a:srgbClr val="FFFFFF"/>
              </a:solidFill>
              <a:latin typeface="Nunito"/>
              <a:ea typeface="Nunito"/>
              <a:cs typeface="Nunito"/>
              <a:sym typeface="Nunito"/>
            </a:endParaRPr>
          </a:p>
          <a:p>
            <a:pPr marL="914400" lvl="0" indent="-342900" algn="l" rtl="0">
              <a:spcBef>
                <a:spcPts val="0"/>
              </a:spcBef>
              <a:spcAft>
                <a:spcPts val="0"/>
              </a:spcAft>
              <a:buClr>
                <a:srgbClr val="FFFFFF"/>
              </a:buClr>
              <a:buSzPts val="1800"/>
              <a:buFont typeface="Nunito"/>
              <a:buAutoNum type="alphaUcPeriod"/>
            </a:pPr>
            <a:r>
              <a:rPr lang="fr" sz="1800" dirty="0">
                <a:solidFill>
                  <a:srgbClr val="FFFFFF"/>
                </a:solidFill>
                <a:latin typeface="Nunito"/>
                <a:ea typeface="Nunito"/>
                <a:cs typeface="Nunito"/>
                <a:sym typeface="Nunito"/>
              </a:rPr>
              <a:t>La pollution environnementale </a:t>
            </a:r>
            <a:endParaRPr sz="1800" dirty="0">
              <a:solidFill>
                <a:srgbClr val="FFFFFF"/>
              </a:solidFill>
              <a:latin typeface="Nunito"/>
              <a:ea typeface="Nunito"/>
              <a:cs typeface="Nunito"/>
              <a:sym typeface="Nunito"/>
            </a:endParaRPr>
          </a:p>
          <a:p>
            <a:pPr marL="457200" lvl="0" indent="-342900" algn="l" rtl="0">
              <a:spcBef>
                <a:spcPts val="0"/>
              </a:spcBef>
              <a:spcAft>
                <a:spcPts val="0"/>
              </a:spcAft>
              <a:buClr>
                <a:srgbClr val="FFFFFF"/>
              </a:buClr>
              <a:buSzPts val="1800"/>
              <a:buFont typeface="Nunito"/>
              <a:buAutoNum type="romanUcPeriod"/>
            </a:pPr>
            <a:r>
              <a:rPr lang="fr" sz="1800" dirty="0">
                <a:solidFill>
                  <a:srgbClr val="FFFFFF"/>
                </a:solidFill>
                <a:latin typeface="Nunito"/>
                <a:ea typeface="Nunito"/>
                <a:cs typeface="Nunito"/>
                <a:sym typeface="Nunito"/>
              </a:rPr>
              <a:t>Le recyclage du mégot</a:t>
            </a:r>
            <a:endParaRPr sz="1800" dirty="0">
              <a:solidFill>
                <a:srgbClr val="FFFFFF"/>
              </a:solidFill>
              <a:latin typeface="Nunito"/>
              <a:ea typeface="Nunito"/>
              <a:cs typeface="Nunito"/>
              <a:sym typeface="Nunito"/>
            </a:endParaRPr>
          </a:p>
          <a:p>
            <a:pPr marL="914400" lvl="0" indent="-342900" algn="l" rtl="0">
              <a:spcBef>
                <a:spcPts val="0"/>
              </a:spcBef>
              <a:spcAft>
                <a:spcPts val="0"/>
              </a:spcAft>
              <a:buClr>
                <a:srgbClr val="FFFFFF"/>
              </a:buClr>
              <a:buSzPts val="1800"/>
              <a:buFont typeface="Nunito"/>
              <a:buAutoNum type="alphaUcPeriod"/>
            </a:pPr>
            <a:r>
              <a:rPr lang="fr" sz="1800" dirty="0">
                <a:solidFill>
                  <a:srgbClr val="FFFFFF"/>
                </a:solidFill>
                <a:latin typeface="Nunito"/>
                <a:ea typeface="Nunito"/>
                <a:cs typeface="Nunito"/>
                <a:sym typeface="Nunito"/>
              </a:rPr>
              <a:t>A notre échelle</a:t>
            </a:r>
            <a:endParaRPr sz="1800" dirty="0">
              <a:solidFill>
                <a:srgbClr val="FFFFFF"/>
              </a:solidFill>
              <a:latin typeface="Nunito"/>
              <a:ea typeface="Nunito"/>
              <a:cs typeface="Nunito"/>
              <a:sym typeface="Nunito"/>
            </a:endParaRPr>
          </a:p>
          <a:p>
            <a:pPr marL="914400" lvl="0" indent="-342900" algn="l" rtl="0">
              <a:spcBef>
                <a:spcPts val="0"/>
              </a:spcBef>
              <a:spcAft>
                <a:spcPts val="0"/>
              </a:spcAft>
              <a:buClr>
                <a:srgbClr val="FFFFFF"/>
              </a:buClr>
              <a:buSzPts val="1800"/>
              <a:buFont typeface="Nunito"/>
              <a:buAutoNum type="alphaUcPeriod"/>
            </a:pPr>
            <a:r>
              <a:rPr lang="fr" sz="1800" dirty="0">
                <a:solidFill>
                  <a:srgbClr val="FFFFFF"/>
                </a:solidFill>
                <a:latin typeface="Nunito"/>
                <a:ea typeface="Nunito"/>
                <a:cs typeface="Nunito"/>
                <a:sym typeface="Nunito"/>
              </a:rPr>
              <a:t>A l’échelle industrielle</a:t>
            </a:r>
            <a:endParaRPr sz="1800" dirty="0">
              <a:solidFill>
                <a:srgbClr val="FFFFFF"/>
              </a:solidFill>
              <a:latin typeface="Nunito"/>
              <a:ea typeface="Nunito"/>
              <a:cs typeface="Nunito"/>
              <a:sym typeface="Nunito"/>
            </a:endParaRPr>
          </a:p>
          <a:p>
            <a:pPr marL="457200" lvl="0" indent="-342900" algn="l" rtl="0">
              <a:spcBef>
                <a:spcPts val="0"/>
              </a:spcBef>
              <a:spcAft>
                <a:spcPts val="0"/>
              </a:spcAft>
              <a:buClr>
                <a:srgbClr val="FFFFFF"/>
              </a:buClr>
              <a:buSzPts val="1800"/>
              <a:buFont typeface="Nunito"/>
              <a:buAutoNum type="romanUcPeriod"/>
            </a:pPr>
            <a:r>
              <a:rPr lang="fr" sz="1800" dirty="0">
                <a:solidFill>
                  <a:srgbClr val="FFFFFF"/>
                </a:solidFill>
                <a:latin typeface="Nunito"/>
                <a:ea typeface="Nunito"/>
                <a:cs typeface="Nunito"/>
                <a:sym typeface="Nunito"/>
              </a:rPr>
              <a:t>Notre plan de communication</a:t>
            </a:r>
            <a:endParaRPr sz="1800" dirty="0">
              <a:solidFill>
                <a:srgbClr val="FFFFFF"/>
              </a:solidFill>
              <a:latin typeface="Nunito"/>
              <a:ea typeface="Nunito"/>
              <a:cs typeface="Nunito"/>
              <a:sym typeface="Nunito"/>
            </a:endParaRPr>
          </a:p>
          <a:p>
            <a:pPr marL="0" lvl="0" indent="0" algn="l" rtl="0">
              <a:spcBef>
                <a:spcPts val="0"/>
              </a:spcBef>
              <a:spcAft>
                <a:spcPts val="0"/>
              </a:spcAft>
              <a:buNone/>
            </a:pPr>
            <a:r>
              <a:rPr lang="fr" sz="1800" dirty="0">
                <a:solidFill>
                  <a:srgbClr val="FFFFFF"/>
                </a:solidFill>
                <a:latin typeface="Nunito"/>
                <a:ea typeface="Nunito"/>
                <a:cs typeface="Nunito"/>
                <a:sym typeface="Nunito"/>
              </a:rPr>
              <a:t>          </a:t>
            </a:r>
            <a:endParaRPr sz="1800" dirty="0">
              <a:solidFill>
                <a:srgbClr val="FFFFFF"/>
              </a:solidFill>
              <a:latin typeface="Nunito"/>
              <a:ea typeface="Nunito"/>
              <a:cs typeface="Nunito"/>
              <a:sym typeface="Nunito"/>
            </a:endParaRPr>
          </a:p>
          <a:p>
            <a:pPr marL="0" lvl="0" indent="0" algn="l" rtl="0">
              <a:spcBef>
                <a:spcPts val="0"/>
              </a:spcBef>
              <a:spcAft>
                <a:spcPts val="0"/>
              </a:spcAft>
              <a:buNone/>
            </a:pPr>
            <a:r>
              <a:rPr lang="fr" sz="1800" dirty="0">
                <a:solidFill>
                  <a:srgbClr val="FFFFFF"/>
                </a:solidFill>
                <a:latin typeface="Nunito"/>
                <a:ea typeface="Nunito"/>
                <a:cs typeface="Nunito"/>
                <a:sym typeface="Nunito"/>
              </a:rPr>
              <a:t>        Bibliographie</a:t>
            </a:r>
            <a:endParaRPr sz="1800" dirty="0">
              <a:solidFill>
                <a:srgbClr val="FFFFFF"/>
              </a:solidFill>
              <a:latin typeface="Nunito"/>
              <a:ea typeface="Nunito"/>
              <a:cs typeface="Nunito"/>
              <a:sym typeface="Nunito"/>
            </a:endParaRPr>
          </a:p>
          <a:p>
            <a:pPr marL="457200" lvl="0" indent="0" algn="l" rtl="0">
              <a:spcBef>
                <a:spcPts val="0"/>
              </a:spcBef>
              <a:spcAft>
                <a:spcPts val="0"/>
              </a:spcAft>
              <a:buNone/>
            </a:pPr>
            <a:endParaRPr dirty="0">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7"/>
          <p:cNvSpPr txBox="1">
            <a:spLocks noGrp="1"/>
          </p:cNvSpPr>
          <p:nvPr>
            <p:ph type="title"/>
          </p:nvPr>
        </p:nvSpPr>
        <p:spPr>
          <a:xfrm>
            <a:off x="469350" y="785100"/>
            <a:ext cx="8205300" cy="3573300"/>
          </a:xfrm>
          <a:prstGeom prst="rect">
            <a:avLst/>
          </a:prstGeom>
        </p:spPr>
        <p:txBody>
          <a:bodyPr spcFirstLastPara="1" wrap="square" lIns="91425" tIns="91425" rIns="91425" bIns="91425" anchor="ctr" anchorCtr="0">
            <a:noAutofit/>
          </a:bodyPr>
          <a:lstStyle/>
          <a:p>
            <a:pPr marL="457200" lvl="0" indent="-457200" algn="l" rtl="0">
              <a:spcBef>
                <a:spcPts val="0"/>
              </a:spcBef>
              <a:spcAft>
                <a:spcPts val="0"/>
              </a:spcAft>
              <a:buSzPts val="3600"/>
              <a:buAutoNum type="romanUcPeriod"/>
            </a:pPr>
            <a:r>
              <a:rPr lang="fr" u="sng" dirty="0"/>
              <a:t>Pollution engendrée par le mégot</a:t>
            </a:r>
            <a:endParaRPr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8"/>
          <p:cNvSpPr txBox="1">
            <a:spLocks noGrp="1"/>
          </p:cNvSpPr>
          <p:nvPr>
            <p:ph type="title"/>
          </p:nvPr>
        </p:nvSpPr>
        <p:spPr>
          <a:xfrm>
            <a:off x="1303800" y="598575"/>
            <a:ext cx="7030500" cy="644700"/>
          </a:xfrm>
          <a:prstGeom prst="rect">
            <a:avLst/>
          </a:prstGeom>
        </p:spPr>
        <p:txBody>
          <a:bodyPr spcFirstLastPara="1" wrap="square" lIns="91425" tIns="91425" rIns="91425" bIns="91425" anchor="t" anchorCtr="0">
            <a:noAutofit/>
          </a:bodyPr>
          <a:lstStyle/>
          <a:p>
            <a:pPr marL="457200" lvl="0" indent="-406400" algn="l" rtl="0">
              <a:spcBef>
                <a:spcPts val="0"/>
              </a:spcBef>
              <a:spcAft>
                <a:spcPts val="0"/>
              </a:spcAft>
              <a:buSzPts val="2800"/>
              <a:buAutoNum type="alphaUcPeriod"/>
            </a:pPr>
            <a:r>
              <a:rPr lang="fr" dirty="0"/>
              <a:t>La composition du mégot</a:t>
            </a:r>
            <a:endParaRPr dirty="0"/>
          </a:p>
        </p:txBody>
      </p:sp>
      <p:pic>
        <p:nvPicPr>
          <p:cNvPr id="306" name="Google Shape;306;p18"/>
          <p:cNvPicPr preferRelativeResize="0"/>
          <p:nvPr/>
        </p:nvPicPr>
        <p:blipFill>
          <a:blip r:embed="rId3">
            <a:alphaModFix/>
          </a:blip>
          <a:stretch>
            <a:fillRect/>
          </a:stretch>
        </p:blipFill>
        <p:spPr>
          <a:xfrm>
            <a:off x="2649402" y="1424225"/>
            <a:ext cx="4339300" cy="3349625"/>
          </a:xfrm>
          <a:prstGeom prst="rect">
            <a:avLst/>
          </a:prstGeom>
          <a:noFill/>
          <a:ln>
            <a:noFill/>
          </a:ln>
        </p:spPr>
      </p:pic>
      <p:sp>
        <p:nvSpPr>
          <p:cNvPr id="307" name="Google Shape;307;p18"/>
          <p:cNvSpPr txBox="1"/>
          <p:nvPr/>
        </p:nvSpPr>
        <p:spPr>
          <a:xfrm>
            <a:off x="776375" y="1792375"/>
            <a:ext cx="1626000" cy="366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highlight>
                <a:srgbClr val="FFFF00"/>
              </a:highlight>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9"/>
          <p:cNvSpPr txBox="1"/>
          <p:nvPr/>
        </p:nvSpPr>
        <p:spPr>
          <a:xfrm>
            <a:off x="1186950" y="1127025"/>
            <a:ext cx="6906000" cy="80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313" name="Google Shape;313;p19"/>
          <p:cNvSpPr txBox="1">
            <a:spLocks noGrp="1"/>
          </p:cNvSpPr>
          <p:nvPr>
            <p:ph type="body" idx="4294967295"/>
          </p:nvPr>
        </p:nvSpPr>
        <p:spPr>
          <a:xfrm>
            <a:off x="765000" y="406725"/>
            <a:ext cx="7614000" cy="397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 sz="2400" b="1" dirty="0">
                <a:latin typeface="Berlin Sans FB" panose="020E0602020502020306" pitchFamily="34" charset="0"/>
                <a:ea typeface="Lobster"/>
                <a:cs typeface="Lobster"/>
                <a:sym typeface="Lobster"/>
              </a:rPr>
              <a:t>De quoi est composé le filtre?</a:t>
            </a:r>
            <a:r>
              <a:rPr lang="fr" sz="2400" dirty="0">
                <a:latin typeface="Berlin Sans FB" panose="020E0602020502020306" pitchFamily="34" charset="0"/>
              </a:rPr>
              <a:t> </a:t>
            </a:r>
            <a:endParaRPr sz="2400" b="1" dirty="0">
              <a:latin typeface="Berlin Sans FB" panose="020E0602020502020306" pitchFamily="34" charset="0"/>
            </a:endParaRPr>
          </a:p>
          <a:p>
            <a:pPr marL="0" lvl="0" indent="0" algn="l" rtl="0">
              <a:spcBef>
                <a:spcPts val="1600"/>
              </a:spcBef>
              <a:spcAft>
                <a:spcPts val="0"/>
              </a:spcAft>
              <a:buNone/>
            </a:pPr>
            <a:r>
              <a:rPr lang="fr" dirty="0"/>
              <a:t>Le filtre (98% des cigarettes vendus sont avec filtre), n'est pas en coton, mais fabriqué avec de l</a:t>
            </a:r>
            <a:r>
              <a:rPr lang="fr" b="1" dirty="0">
                <a:solidFill>
                  <a:schemeClr val="accent2"/>
                </a:solidFill>
              </a:rPr>
              <a:t>’acétate de cellulose.</a:t>
            </a:r>
            <a:r>
              <a:rPr lang="fr" dirty="0"/>
              <a:t> L'acétate de cellulose  est un</a:t>
            </a:r>
            <a:r>
              <a:rPr lang="fr" b="1" dirty="0">
                <a:solidFill>
                  <a:schemeClr val="accent2"/>
                </a:solidFill>
              </a:rPr>
              <a:t> plastique </a:t>
            </a:r>
            <a:r>
              <a:rPr lang="fr" dirty="0"/>
              <a:t>conçu par modification chimique de la cellulose (un polymère naturel). Les fibres de l’acétate de cellulose sont traitées avec  un toxique, le dioxyde de titane, avant d'être densément compactées avec une substance irritante, la triacétine, pour former le filtre. Enfin, le filtre est entouré d'un papier qui contient également plusieurs substances chimiques. </a:t>
            </a:r>
            <a:endParaRPr dirty="0"/>
          </a:p>
          <a:p>
            <a:pPr marL="0" lvl="0" indent="0" algn="l" rtl="0">
              <a:spcBef>
                <a:spcPts val="1600"/>
              </a:spcBef>
              <a:spcAft>
                <a:spcPts val="1600"/>
              </a:spcAft>
              <a:buNone/>
            </a:pPr>
            <a:endParaRPr dirty="0"/>
          </a:p>
        </p:txBody>
      </p:sp>
      <p:pic>
        <p:nvPicPr>
          <p:cNvPr id="314" name="Google Shape;314;p19"/>
          <p:cNvPicPr preferRelativeResize="0"/>
          <p:nvPr/>
        </p:nvPicPr>
        <p:blipFill>
          <a:blip r:embed="rId3">
            <a:alphaModFix/>
          </a:blip>
          <a:stretch>
            <a:fillRect/>
          </a:stretch>
        </p:blipFill>
        <p:spPr>
          <a:xfrm>
            <a:off x="1633001" y="2967994"/>
            <a:ext cx="1743950" cy="1379325"/>
          </a:xfrm>
          <a:prstGeom prst="rect">
            <a:avLst/>
          </a:prstGeom>
          <a:noFill/>
          <a:ln>
            <a:noFill/>
          </a:ln>
        </p:spPr>
      </p:pic>
      <p:pic>
        <p:nvPicPr>
          <p:cNvPr id="315" name="Google Shape;315;p19"/>
          <p:cNvPicPr preferRelativeResize="0"/>
          <p:nvPr/>
        </p:nvPicPr>
        <p:blipFill>
          <a:blip r:embed="rId4">
            <a:alphaModFix/>
          </a:blip>
          <a:stretch>
            <a:fillRect/>
          </a:stretch>
        </p:blipFill>
        <p:spPr>
          <a:xfrm>
            <a:off x="5386383" y="2931466"/>
            <a:ext cx="1944576" cy="145235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0"/>
          <p:cNvSpPr txBox="1">
            <a:spLocks noGrp="1"/>
          </p:cNvSpPr>
          <p:nvPr>
            <p:ph type="title"/>
          </p:nvPr>
        </p:nvSpPr>
        <p:spPr>
          <a:xfrm>
            <a:off x="344750" y="1034700"/>
            <a:ext cx="7265700" cy="3074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 sz="1900" dirty="0"/>
              <a:t>Le mégot de cigarette est composé de trois éléments :</a:t>
            </a:r>
            <a:br>
              <a:rPr lang="fr" sz="1900" dirty="0"/>
            </a:br>
            <a:r>
              <a:rPr lang="fr" sz="1900" dirty="0"/>
              <a:t/>
            </a:r>
            <a:br>
              <a:rPr lang="fr" sz="1900" dirty="0"/>
            </a:br>
            <a:r>
              <a:rPr lang="fr" sz="1900" dirty="0"/>
              <a:t>- des restes de tabac</a:t>
            </a:r>
            <a:br>
              <a:rPr lang="fr" sz="1900" dirty="0"/>
            </a:br>
            <a:r>
              <a:rPr lang="fr" sz="1900" dirty="0"/>
              <a:t>- d’un filtre (98% des cigarettes vendus sont avec filtre)</a:t>
            </a:r>
            <a:br>
              <a:rPr lang="fr" sz="1900" dirty="0"/>
            </a:br>
            <a:r>
              <a:rPr lang="fr" sz="1900" dirty="0"/>
              <a:t>- de papier entourant le filtre</a:t>
            </a:r>
            <a:endParaRPr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1"/>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B. Le traitement des déchets</a:t>
            </a:r>
            <a:endParaRPr dirty="0"/>
          </a:p>
        </p:txBody>
      </p:sp>
      <p:sp>
        <p:nvSpPr>
          <p:cNvPr id="326" name="Google Shape;326;p21"/>
          <p:cNvSpPr txBox="1"/>
          <p:nvPr/>
        </p:nvSpPr>
        <p:spPr>
          <a:xfrm>
            <a:off x="1056762" y="1425350"/>
            <a:ext cx="7030500" cy="354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dirty="0">
                <a:solidFill>
                  <a:schemeClr val="dk2"/>
                </a:solidFill>
              </a:rPr>
              <a:t>Les agents de la voie publique ramassent les mégots pour les envoyer vers l'incinérateur mais la majorité connaissent  une autre fin...Lors de la journée de nettoyage le mégot a remporté la Palme d’or du déchet le plus ramassé! </a:t>
            </a:r>
            <a:endParaRPr dirty="0">
              <a:solidFill>
                <a:schemeClr val="dk2"/>
              </a:solidFill>
            </a:endParaRPr>
          </a:p>
          <a:p>
            <a:pPr marL="0" lvl="0" indent="0" algn="l" rtl="0">
              <a:spcBef>
                <a:spcPts val="0"/>
              </a:spcBef>
              <a:spcAft>
                <a:spcPts val="0"/>
              </a:spcAft>
              <a:buNone/>
            </a:pPr>
            <a:endParaRPr dirty="0">
              <a:solidFill>
                <a:schemeClr val="dk2"/>
              </a:solidFill>
            </a:endParaRPr>
          </a:p>
          <a:p>
            <a:pPr marL="0" lvl="0" indent="0" algn="l" rtl="0">
              <a:spcBef>
                <a:spcPts val="0"/>
              </a:spcBef>
              <a:spcAft>
                <a:spcPts val="0"/>
              </a:spcAft>
              <a:buNone/>
            </a:pPr>
            <a:endParaRPr dirty="0">
              <a:solidFill>
                <a:schemeClr val="dk2"/>
              </a:solidFill>
            </a:endParaRPr>
          </a:p>
          <a:p>
            <a:pPr marL="0" lvl="0" indent="0" algn="l" rtl="0">
              <a:spcBef>
                <a:spcPts val="0"/>
              </a:spcBef>
              <a:spcAft>
                <a:spcPts val="0"/>
              </a:spcAft>
              <a:buNone/>
            </a:pPr>
            <a:endParaRPr dirty="0">
              <a:solidFill>
                <a:schemeClr val="dk2"/>
              </a:solidFill>
            </a:endParaRPr>
          </a:p>
          <a:p>
            <a:pPr marL="0" lvl="0" indent="0" algn="l" rtl="0">
              <a:spcBef>
                <a:spcPts val="0"/>
              </a:spcBef>
              <a:spcAft>
                <a:spcPts val="0"/>
              </a:spcAft>
              <a:buNone/>
            </a:pPr>
            <a:r>
              <a:rPr lang="fr" b="1" dirty="0">
                <a:solidFill>
                  <a:schemeClr val="accent2"/>
                </a:solidFill>
              </a:rPr>
              <a:t>Le traitement des mégots jetés à terre présente un coût: </a:t>
            </a:r>
            <a:endParaRPr b="1" dirty="0">
              <a:solidFill>
                <a:schemeClr val="accent2"/>
              </a:solidFill>
            </a:endParaRPr>
          </a:p>
          <a:p>
            <a:pPr marL="0" lvl="0" indent="0" algn="l" rtl="0">
              <a:spcBef>
                <a:spcPts val="0"/>
              </a:spcBef>
              <a:spcAft>
                <a:spcPts val="0"/>
              </a:spcAft>
              <a:buNone/>
            </a:pPr>
            <a:r>
              <a:rPr lang="fr" dirty="0">
                <a:solidFill>
                  <a:schemeClr val="dk2"/>
                </a:solidFill>
              </a:rPr>
              <a:t>-l’entretien et le nettoyage </a:t>
            </a:r>
            <a:endParaRPr dirty="0">
              <a:solidFill>
                <a:schemeClr val="dk2"/>
              </a:solidFill>
            </a:endParaRPr>
          </a:p>
          <a:p>
            <a:pPr marL="0" lvl="0" indent="0" algn="l" rtl="0">
              <a:spcBef>
                <a:spcPts val="0"/>
              </a:spcBef>
              <a:spcAft>
                <a:spcPts val="0"/>
              </a:spcAft>
              <a:buNone/>
            </a:pPr>
            <a:r>
              <a:rPr lang="fr" dirty="0">
                <a:solidFill>
                  <a:schemeClr val="dk2"/>
                </a:solidFill>
              </a:rPr>
              <a:t>-le traitement de l’eau potable </a:t>
            </a:r>
            <a:endParaRPr dirty="0">
              <a:solidFill>
                <a:schemeClr val="dk2"/>
              </a:solidFill>
            </a:endParaRPr>
          </a:p>
          <a:p>
            <a:pPr marL="0" lvl="0" indent="0" algn="l" rtl="0">
              <a:spcBef>
                <a:spcPts val="0"/>
              </a:spcBef>
              <a:spcAft>
                <a:spcPts val="0"/>
              </a:spcAft>
              <a:buNone/>
            </a:pPr>
            <a:endParaRPr dirty="0">
              <a:solidFill>
                <a:schemeClr val="dk2"/>
              </a:solidFill>
            </a:endParaRPr>
          </a:p>
          <a:p>
            <a:pPr marL="0" lvl="0" indent="0" algn="l" rtl="0">
              <a:spcBef>
                <a:spcPts val="0"/>
              </a:spcBef>
              <a:spcAft>
                <a:spcPts val="0"/>
              </a:spcAft>
              <a:buNone/>
            </a:pPr>
            <a:endParaRPr dirty="0">
              <a:solidFill>
                <a:schemeClr val="dk2"/>
              </a:solidFill>
            </a:endParaRPr>
          </a:p>
          <a:p>
            <a:pPr marL="0" lvl="0" indent="0" algn="l" rtl="0">
              <a:spcBef>
                <a:spcPts val="0"/>
              </a:spcBef>
              <a:spcAft>
                <a:spcPts val="0"/>
              </a:spcAft>
              <a:buNone/>
            </a:pPr>
            <a:r>
              <a:rPr lang="fr" dirty="0">
                <a:solidFill>
                  <a:schemeClr val="dk2"/>
                </a:solidFill>
              </a:rPr>
              <a:t>Un coût que nous citoyens payons via les impôts.</a:t>
            </a:r>
            <a:br>
              <a:rPr lang="fr" dirty="0">
                <a:solidFill>
                  <a:schemeClr val="dk2"/>
                </a:solidFill>
              </a:rPr>
            </a:br>
            <a:r>
              <a:rPr lang="fr" dirty="0"/>
              <a:t/>
            </a:r>
            <a:br>
              <a:rPr lang="fr" dirty="0"/>
            </a:b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2"/>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C.Pollution de l'environnement </a:t>
            </a:r>
            <a:endParaRPr dirty="0"/>
          </a:p>
        </p:txBody>
      </p:sp>
      <p:sp>
        <p:nvSpPr>
          <p:cNvPr id="332" name="Google Shape;332;p22"/>
          <p:cNvSpPr txBox="1">
            <a:spLocks noGrp="1"/>
          </p:cNvSpPr>
          <p:nvPr>
            <p:ph type="body" idx="1"/>
          </p:nvPr>
        </p:nvSpPr>
        <p:spPr>
          <a:xfrm>
            <a:off x="1099875" y="1367400"/>
            <a:ext cx="7176900" cy="33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800" b="1" i="1" dirty="0">
                <a:solidFill>
                  <a:schemeClr val="accent1"/>
                </a:solidFill>
                <a:highlight>
                  <a:schemeClr val="lt1"/>
                </a:highlight>
              </a:rPr>
              <a:t>Où les trouve-t-on ?</a:t>
            </a:r>
            <a:endParaRPr sz="1800" b="1" i="1" dirty="0">
              <a:solidFill>
                <a:schemeClr val="accent1"/>
              </a:solidFill>
              <a:highlight>
                <a:schemeClr val="lt1"/>
              </a:highlight>
            </a:endParaRPr>
          </a:p>
          <a:p>
            <a:pPr marL="457200" lvl="0" indent="-311150" algn="l" rtl="0">
              <a:spcBef>
                <a:spcPts val="1600"/>
              </a:spcBef>
              <a:spcAft>
                <a:spcPts val="0"/>
              </a:spcAft>
              <a:buSzPts val="1300"/>
              <a:buChar char="★"/>
            </a:pPr>
            <a:r>
              <a:rPr lang="fr" dirty="0"/>
              <a:t>Dans les cours d’eau, les rivières, les océans, </a:t>
            </a:r>
            <a:r>
              <a:rPr lang="fr" dirty="0">
                <a:highlight>
                  <a:srgbClr val="FFFFFF"/>
                </a:highlight>
                <a:latin typeface="Georgia"/>
                <a:ea typeface="Georgia"/>
                <a:cs typeface="Georgia"/>
                <a:sym typeface="Georgia"/>
              </a:rPr>
              <a:t>e</a:t>
            </a:r>
            <a:r>
              <a:rPr lang="fr" dirty="0">
                <a:highlight>
                  <a:srgbClr val="FFFFFF"/>
                </a:highlight>
              </a:rPr>
              <a:t>n ville, à la campagne, à la montagne ou au bord de la mer, </a:t>
            </a:r>
            <a:r>
              <a:rPr lang="fr" b="1" dirty="0">
                <a:solidFill>
                  <a:schemeClr val="accent2"/>
                </a:solidFill>
                <a:highlight>
                  <a:srgbClr val="FFFFFF"/>
                </a:highlight>
              </a:rPr>
              <a:t>les mégots colonisent notre planète.</a:t>
            </a:r>
            <a:endParaRPr b="1" dirty="0">
              <a:solidFill>
                <a:schemeClr val="accent2"/>
              </a:solidFill>
              <a:highlight>
                <a:srgbClr val="FFFFFF"/>
              </a:highlight>
            </a:endParaRPr>
          </a:p>
          <a:p>
            <a:pPr marL="0" lvl="0" indent="0" algn="l" rtl="0">
              <a:spcBef>
                <a:spcPts val="1600"/>
              </a:spcBef>
              <a:spcAft>
                <a:spcPts val="0"/>
              </a:spcAft>
              <a:buNone/>
            </a:pPr>
            <a:r>
              <a:rPr lang="fr" sz="1800" b="1" i="1" dirty="0">
                <a:solidFill>
                  <a:schemeClr val="accent1"/>
                </a:solidFill>
                <a:highlight>
                  <a:srgbClr val="FFFFFF"/>
                </a:highlight>
              </a:rPr>
              <a:t>Quels impacts sur l’environnement ?</a:t>
            </a:r>
            <a:endParaRPr b="1" i="1" dirty="0">
              <a:solidFill>
                <a:schemeClr val="accent1"/>
              </a:solidFill>
              <a:highlight>
                <a:srgbClr val="FFFFFF"/>
              </a:highlight>
            </a:endParaRPr>
          </a:p>
          <a:p>
            <a:pPr marL="457200" lvl="0" indent="-317500" algn="l" rtl="0">
              <a:spcBef>
                <a:spcPts val="1600"/>
              </a:spcBef>
              <a:spcAft>
                <a:spcPts val="0"/>
              </a:spcAft>
              <a:buClr>
                <a:schemeClr val="accent2"/>
              </a:buClr>
              <a:buSzPts val="1400"/>
              <a:buChar char="★"/>
            </a:pPr>
            <a:r>
              <a:rPr lang="fr" sz="1400" dirty="0">
                <a:solidFill>
                  <a:schemeClr val="accent2"/>
                </a:solidFill>
                <a:highlight>
                  <a:srgbClr val="FFFFFF"/>
                </a:highlight>
                <a:latin typeface="Georgia"/>
                <a:ea typeface="Georgia"/>
                <a:cs typeface="Georgia"/>
                <a:sym typeface="Georgia"/>
              </a:rPr>
              <a:t>Les substances toxiques des mégots se répandent très vite dans l’eau</a:t>
            </a:r>
            <a:endParaRPr sz="1400" dirty="0">
              <a:solidFill>
                <a:schemeClr val="accent2"/>
              </a:solidFill>
              <a:highlight>
                <a:srgbClr val="FFFFFF"/>
              </a:highlight>
              <a:latin typeface="Georgia"/>
              <a:ea typeface="Georgia"/>
              <a:cs typeface="Georgia"/>
              <a:sym typeface="Georgia"/>
            </a:endParaRPr>
          </a:p>
          <a:p>
            <a:pPr marL="457200" lvl="0" indent="-317500" algn="l" rtl="0">
              <a:spcBef>
                <a:spcPts val="0"/>
              </a:spcBef>
              <a:spcAft>
                <a:spcPts val="0"/>
              </a:spcAft>
              <a:buClr>
                <a:schemeClr val="accent2"/>
              </a:buClr>
              <a:buSzPts val="1400"/>
              <a:buChar char="★"/>
            </a:pPr>
            <a:r>
              <a:rPr lang="fr" sz="1400" dirty="0">
                <a:solidFill>
                  <a:schemeClr val="accent2"/>
                </a:solidFill>
                <a:highlight>
                  <a:srgbClr val="FFFFFF"/>
                </a:highlight>
                <a:latin typeface="Georgia"/>
                <a:ea typeface="Georgia"/>
                <a:cs typeface="Georgia"/>
                <a:sym typeface="Georgia"/>
              </a:rPr>
              <a:t>Les mégots ont des effets néfastes sur certains micro-organismes</a:t>
            </a:r>
            <a:endParaRPr sz="1400" dirty="0">
              <a:solidFill>
                <a:schemeClr val="accent2"/>
              </a:solidFill>
              <a:highlight>
                <a:srgbClr val="FFFFFF"/>
              </a:highlight>
              <a:latin typeface="Georgia"/>
              <a:ea typeface="Georgia"/>
              <a:cs typeface="Georgia"/>
              <a:sym typeface="Georgia"/>
            </a:endParaRPr>
          </a:p>
          <a:p>
            <a:pPr marL="457200" lvl="0" indent="-317500" algn="l" rtl="0">
              <a:spcBef>
                <a:spcPts val="0"/>
              </a:spcBef>
              <a:spcAft>
                <a:spcPts val="0"/>
              </a:spcAft>
              <a:buClr>
                <a:schemeClr val="accent2"/>
              </a:buClr>
              <a:buSzPts val="1400"/>
              <a:buChar char="★"/>
            </a:pPr>
            <a:r>
              <a:rPr lang="fr" sz="1400" dirty="0">
                <a:solidFill>
                  <a:schemeClr val="accent2"/>
                </a:solidFill>
                <a:highlight>
                  <a:srgbClr val="FFFFFF"/>
                </a:highlight>
                <a:latin typeface="Georgia"/>
                <a:ea typeface="Georgia"/>
                <a:cs typeface="Georgia"/>
                <a:sym typeface="Georgia"/>
              </a:rPr>
              <a:t>1 mégot peut polluer 500 L d’eau !</a:t>
            </a:r>
            <a:endParaRPr sz="1400" dirty="0">
              <a:solidFill>
                <a:schemeClr val="accent2"/>
              </a:solidFill>
              <a:highlight>
                <a:srgbClr val="FFFFFF"/>
              </a:highlight>
              <a:latin typeface="Georgia"/>
              <a:ea typeface="Georgia"/>
              <a:cs typeface="Georgia"/>
              <a:sym typeface="Georgia"/>
            </a:endParaRPr>
          </a:p>
          <a:p>
            <a:pPr marL="457200" lvl="0" indent="-317500" algn="l" rtl="0">
              <a:spcBef>
                <a:spcPts val="0"/>
              </a:spcBef>
              <a:spcAft>
                <a:spcPts val="0"/>
              </a:spcAft>
              <a:buClr>
                <a:schemeClr val="accent2"/>
              </a:buClr>
              <a:buSzPts val="1400"/>
              <a:buChar char="★"/>
            </a:pPr>
            <a:r>
              <a:rPr lang="fr" sz="1400" dirty="0">
                <a:solidFill>
                  <a:schemeClr val="accent2"/>
                </a:solidFill>
                <a:highlight>
                  <a:srgbClr val="FFFFFF"/>
                </a:highlight>
                <a:latin typeface="Georgia"/>
                <a:ea typeface="Georgia"/>
                <a:cs typeface="Georgia"/>
                <a:sym typeface="Georgia"/>
              </a:rPr>
              <a:t>1 mégot dans 8L d’eau constitue un danger mortel pour les Daphnie (puces d’eaux)</a:t>
            </a:r>
            <a:endParaRPr sz="1400" b="1" dirty="0">
              <a:solidFill>
                <a:schemeClr val="accent2"/>
              </a:solidFill>
              <a:highlight>
                <a:srgbClr val="FFFFFF"/>
              </a:highlight>
            </a:endParaRPr>
          </a:p>
          <a:p>
            <a:pPr marL="0" lvl="0" indent="0" algn="l" rtl="0">
              <a:spcBef>
                <a:spcPts val="1600"/>
              </a:spcBef>
              <a:spcAft>
                <a:spcPts val="1600"/>
              </a:spcAft>
              <a:buNone/>
            </a:pPr>
            <a:endParaRPr sz="1400" b="1" dirty="0">
              <a:solidFill>
                <a:schemeClr val="accent1"/>
              </a:solidFill>
              <a:highlight>
                <a:srgbClr val="FFFFFF"/>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3"/>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Exploitation du résultat avec la mesure du pH</a:t>
            </a:r>
            <a:endParaRPr dirty="0"/>
          </a:p>
        </p:txBody>
      </p:sp>
      <p:sp>
        <p:nvSpPr>
          <p:cNvPr id="338" name="Google Shape;338;p23"/>
          <p:cNvSpPr txBox="1">
            <a:spLocks noGrp="1"/>
          </p:cNvSpPr>
          <p:nvPr>
            <p:ph type="body" idx="1"/>
          </p:nvPr>
        </p:nvSpPr>
        <p:spPr>
          <a:xfrm>
            <a:off x="0" y="1421350"/>
            <a:ext cx="8661600" cy="3356100"/>
          </a:xfrm>
          <a:prstGeom prst="rect">
            <a:avLst/>
          </a:prstGeom>
        </p:spPr>
        <p:txBody>
          <a:bodyPr spcFirstLastPara="1" wrap="square" lIns="91425" tIns="91425" rIns="91425" bIns="91425" anchor="t" anchorCtr="0">
            <a:noAutofit/>
          </a:bodyPr>
          <a:lstStyle/>
          <a:p>
            <a:pPr marL="0" lvl="0" indent="457200" algn="l" rtl="0">
              <a:lnSpc>
                <a:spcPct val="100000"/>
              </a:lnSpc>
              <a:spcBef>
                <a:spcPts val="0"/>
              </a:spcBef>
              <a:spcAft>
                <a:spcPts val="0"/>
              </a:spcAft>
              <a:buNone/>
            </a:pPr>
            <a:r>
              <a:rPr lang="fr" dirty="0"/>
              <a:t>Nous avons pris une vingtaine des mégots;</a:t>
            </a:r>
            <a:endParaRPr dirty="0"/>
          </a:p>
          <a:p>
            <a:pPr marL="0" lvl="0" indent="457200" algn="l" rtl="0">
              <a:lnSpc>
                <a:spcPct val="100000"/>
              </a:lnSpc>
              <a:spcBef>
                <a:spcPts val="1600"/>
              </a:spcBef>
              <a:spcAft>
                <a:spcPts val="0"/>
              </a:spcAft>
              <a:buNone/>
            </a:pPr>
            <a:r>
              <a:rPr lang="fr" dirty="0"/>
              <a:t>Nous avons mis le tout à laver.</a:t>
            </a:r>
            <a:endParaRPr dirty="0"/>
          </a:p>
          <a:p>
            <a:pPr marL="0" lvl="0" indent="457200" algn="l" rtl="0">
              <a:lnSpc>
                <a:spcPct val="100000"/>
              </a:lnSpc>
              <a:spcBef>
                <a:spcPts val="1600"/>
              </a:spcBef>
              <a:spcAft>
                <a:spcPts val="0"/>
              </a:spcAft>
              <a:buNone/>
            </a:pPr>
            <a:r>
              <a:rPr lang="fr" dirty="0"/>
              <a:t>Nous les avons laisser macérer environ 2h15</a:t>
            </a:r>
            <a:endParaRPr dirty="0"/>
          </a:p>
          <a:p>
            <a:pPr marL="0" lvl="0" indent="457200" algn="l" rtl="0">
              <a:lnSpc>
                <a:spcPct val="100000"/>
              </a:lnSpc>
              <a:spcBef>
                <a:spcPts val="1600"/>
              </a:spcBef>
              <a:spcAft>
                <a:spcPts val="0"/>
              </a:spcAft>
              <a:buNone/>
            </a:pPr>
            <a:r>
              <a:rPr lang="fr" dirty="0"/>
              <a:t>Nous avons prises 3 tubes à essais avec les 3 eaux de rinçages,mesuré le pH: (env 7.6: eau distillée et 8.1 pour l’eau du net)</a:t>
            </a:r>
            <a:endParaRPr sz="1500" dirty="0"/>
          </a:p>
          <a:p>
            <a:pPr marL="914400" lvl="0" indent="0" algn="l" rtl="0">
              <a:spcBef>
                <a:spcPts val="1600"/>
              </a:spcBef>
              <a:spcAft>
                <a:spcPts val="0"/>
              </a:spcAft>
              <a:buNone/>
            </a:pPr>
            <a:endParaRPr sz="1500" dirty="0"/>
          </a:p>
          <a:p>
            <a:pPr marL="457200" lvl="0" indent="-323850" algn="l" rtl="0">
              <a:spcBef>
                <a:spcPts val="1600"/>
              </a:spcBef>
              <a:spcAft>
                <a:spcPts val="0"/>
              </a:spcAft>
              <a:buSzPts val="1500"/>
              <a:buChar char="●"/>
            </a:pPr>
            <a:r>
              <a:rPr lang="fr" sz="1500" dirty="0"/>
              <a:t>Le pH devient basique (vert) car dans le tube à essai avec l’eau de rinçage des mégots et le chou rouge la solution est devenue verte alors que celle avec l’eau distillée était bleue et le tube avec l’acide chlorhydrique était rouge; le pH devient basique (vert):</a:t>
            </a:r>
            <a:r>
              <a:rPr lang="fr" sz="1500" b="1" dirty="0"/>
              <a:t> </a:t>
            </a:r>
            <a:r>
              <a:rPr lang="fr" sz="1500" b="1" dirty="0">
                <a:solidFill>
                  <a:schemeClr val="accent2"/>
                </a:solidFill>
              </a:rPr>
              <a:t>on en conclut que le pH varie</a:t>
            </a:r>
            <a:r>
              <a:rPr lang="fr" sz="1500" b="1" dirty="0"/>
              <a:t>.</a:t>
            </a:r>
            <a:endParaRPr dirty="0"/>
          </a:p>
          <a:p>
            <a:pPr marL="0" lvl="0" indent="0" algn="l" rtl="0">
              <a:spcBef>
                <a:spcPts val="1600"/>
              </a:spcBef>
              <a:spcAft>
                <a:spcPts val="0"/>
              </a:spcAft>
              <a:buNone/>
            </a:pPr>
            <a:endParaRPr sz="1500" b="1"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pic>
        <p:nvPicPr>
          <p:cNvPr id="339" name="Google Shape;339;p23"/>
          <p:cNvPicPr preferRelativeResize="0"/>
          <p:nvPr/>
        </p:nvPicPr>
        <p:blipFill rotWithShape="1">
          <a:blip r:embed="rId3">
            <a:alphaModFix/>
          </a:blip>
          <a:srcRect t="19747" r="7834" b="-4028"/>
          <a:stretch/>
        </p:blipFill>
        <p:spPr>
          <a:xfrm>
            <a:off x="8308550" y="2198475"/>
            <a:ext cx="819570" cy="999300"/>
          </a:xfrm>
          <a:prstGeom prst="rect">
            <a:avLst/>
          </a:prstGeom>
          <a:noFill/>
          <a:ln>
            <a:noFill/>
          </a:ln>
        </p:spPr>
      </p:pic>
      <p:pic>
        <p:nvPicPr>
          <p:cNvPr id="340" name="Google Shape;340;p23"/>
          <p:cNvPicPr preferRelativeResize="0"/>
          <p:nvPr/>
        </p:nvPicPr>
        <p:blipFill>
          <a:blip r:embed="rId4">
            <a:alphaModFix/>
          </a:blip>
          <a:stretch>
            <a:fillRect/>
          </a:stretch>
        </p:blipFill>
        <p:spPr>
          <a:xfrm>
            <a:off x="4663852" y="1356550"/>
            <a:ext cx="819575" cy="1215212"/>
          </a:xfrm>
          <a:prstGeom prst="rect">
            <a:avLst/>
          </a:prstGeom>
          <a:noFill/>
          <a:ln>
            <a:noFill/>
          </a:ln>
        </p:spPr>
      </p:pic>
      <p:pic>
        <p:nvPicPr>
          <p:cNvPr id="341" name="Google Shape;341;p23"/>
          <p:cNvPicPr preferRelativeResize="0"/>
          <p:nvPr/>
        </p:nvPicPr>
        <p:blipFill rotWithShape="1">
          <a:blip r:embed="rId5">
            <a:alphaModFix/>
          </a:blip>
          <a:srcRect l="6110" t="7390" r="26882" b="18781"/>
          <a:stretch/>
        </p:blipFill>
        <p:spPr>
          <a:xfrm>
            <a:off x="5749368" y="1295025"/>
            <a:ext cx="1209256" cy="999300"/>
          </a:xfrm>
          <a:prstGeom prst="rect">
            <a:avLst/>
          </a:prstGeom>
          <a:noFill/>
          <a:ln>
            <a:noFill/>
          </a:ln>
        </p:spPr>
      </p:pic>
      <p:pic>
        <p:nvPicPr>
          <p:cNvPr id="342" name="Google Shape;342;p23"/>
          <p:cNvPicPr preferRelativeResize="0"/>
          <p:nvPr/>
        </p:nvPicPr>
        <p:blipFill>
          <a:blip r:embed="rId6">
            <a:alphaModFix/>
          </a:blip>
          <a:stretch>
            <a:fillRect/>
          </a:stretch>
        </p:blipFill>
        <p:spPr>
          <a:xfrm>
            <a:off x="7110827" y="1295024"/>
            <a:ext cx="1045511" cy="999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4"/>
          <p:cNvSpPr txBox="1">
            <a:spLocks noGrp="1"/>
          </p:cNvSpPr>
          <p:nvPr>
            <p:ph type="title"/>
          </p:nvPr>
        </p:nvSpPr>
        <p:spPr>
          <a:xfrm>
            <a:off x="1147775" y="598575"/>
            <a:ext cx="74892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D. Les solutions</a:t>
            </a:r>
            <a:endParaRPr dirty="0"/>
          </a:p>
        </p:txBody>
      </p:sp>
      <p:sp>
        <p:nvSpPr>
          <p:cNvPr id="348" name="Google Shape;348;p24"/>
          <p:cNvSpPr txBox="1">
            <a:spLocks noGrp="1"/>
          </p:cNvSpPr>
          <p:nvPr>
            <p:ph type="body" idx="1"/>
          </p:nvPr>
        </p:nvSpPr>
        <p:spPr>
          <a:xfrm>
            <a:off x="703250" y="1549500"/>
            <a:ext cx="7302600" cy="315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400" dirty="0"/>
              <a:t>Certaines villes comme Paris ou Lyon peuvent verbaliser les fumeurs qui laissent tomber leurs mégots par terre. Le montant est de </a:t>
            </a:r>
            <a:r>
              <a:rPr lang="fr" sz="1400" b="1" dirty="0">
                <a:solidFill>
                  <a:schemeClr val="accent2"/>
                </a:solidFill>
              </a:rPr>
              <a:t>68€</a:t>
            </a:r>
            <a:r>
              <a:rPr lang="fr" sz="1400" dirty="0"/>
              <a:t> et peut aller jusqu’à </a:t>
            </a:r>
            <a:r>
              <a:rPr lang="fr" sz="1400" b="1" dirty="0">
                <a:solidFill>
                  <a:schemeClr val="accent2"/>
                </a:solidFill>
              </a:rPr>
              <a:t>183€</a:t>
            </a:r>
            <a:r>
              <a:rPr lang="fr" sz="1400" b="1" dirty="0"/>
              <a:t> !</a:t>
            </a:r>
            <a:endParaRPr sz="1400" b="1" dirty="0"/>
          </a:p>
          <a:p>
            <a:pPr marL="0" lvl="0" indent="0" algn="l" rtl="0">
              <a:spcBef>
                <a:spcPts val="1600"/>
              </a:spcBef>
              <a:spcAft>
                <a:spcPts val="0"/>
              </a:spcAft>
              <a:buNone/>
            </a:pPr>
            <a:r>
              <a:rPr lang="fr" sz="1400" dirty="0"/>
              <a:t>Cela permettrait de dissuader les gens de faire ce geste qui est devenue un habitude.</a:t>
            </a:r>
            <a:endParaRPr sz="1400" dirty="0"/>
          </a:p>
          <a:p>
            <a:pPr marL="0" lvl="0" indent="0" algn="l" rtl="0">
              <a:spcBef>
                <a:spcPts val="1600"/>
              </a:spcBef>
              <a:spcAft>
                <a:spcPts val="0"/>
              </a:spcAft>
              <a:buNone/>
            </a:pPr>
            <a:r>
              <a:rPr lang="fr" sz="1400" dirty="0"/>
              <a:t>L’autre solution qui révolutionne le traitement de ces déchets est le</a:t>
            </a:r>
            <a:r>
              <a:rPr lang="fr" sz="1400" dirty="0">
                <a:solidFill>
                  <a:schemeClr val="accent2"/>
                </a:solidFill>
              </a:rPr>
              <a:t> </a:t>
            </a:r>
            <a:r>
              <a:rPr lang="fr" sz="1400" b="1" dirty="0">
                <a:solidFill>
                  <a:schemeClr val="accent2"/>
                </a:solidFill>
              </a:rPr>
              <a:t>recyclage </a:t>
            </a:r>
            <a:r>
              <a:rPr lang="fr" sz="1400" dirty="0"/>
              <a:t>pratiqué par la société </a:t>
            </a:r>
            <a:r>
              <a:rPr lang="fr" sz="1400" dirty="0">
                <a:solidFill>
                  <a:schemeClr val="accent2"/>
                </a:solidFill>
              </a:rPr>
              <a:t>“</a:t>
            </a:r>
            <a:r>
              <a:rPr lang="fr" sz="1400" b="1" dirty="0">
                <a:solidFill>
                  <a:schemeClr val="accent2"/>
                </a:solidFill>
              </a:rPr>
              <a:t>Mego!”</a:t>
            </a:r>
            <a:r>
              <a:rPr lang="fr" sz="1400" b="1" dirty="0"/>
              <a:t>; </a:t>
            </a:r>
            <a:r>
              <a:rPr lang="fr" sz="1400" dirty="0"/>
              <a:t>le filtre composé d’</a:t>
            </a:r>
            <a:r>
              <a:rPr lang="fr" sz="1400" b="1" dirty="0">
                <a:solidFill>
                  <a:schemeClr val="accent2"/>
                </a:solidFill>
              </a:rPr>
              <a:t>acétate de cellulose</a:t>
            </a:r>
            <a:r>
              <a:rPr lang="fr" sz="1400" dirty="0">
                <a:solidFill>
                  <a:schemeClr val="accent2"/>
                </a:solidFill>
              </a:rPr>
              <a:t> </a:t>
            </a:r>
            <a:r>
              <a:rPr lang="fr" sz="1400" b="1" dirty="0">
                <a:solidFill>
                  <a:schemeClr val="accent2"/>
                </a:solidFill>
              </a:rPr>
              <a:t>(plastique)</a:t>
            </a:r>
            <a:r>
              <a:rPr lang="fr" sz="1400" b="1" dirty="0"/>
              <a:t> </a:t>
            </a:r>
            <a:r>
              <a:rPr lang="fr" sz="1400" dirty="0"/>
              <a:t>sera transformé.</a:t>
            </a:r>
            <a:endParaRPr sz="1400" dirty="0"/>
          </a:p>
          <a:p>
            <a:pPr marL="0" lvl="0" indent="0" algn="l" rtl="0">
              <a:spcBef>
                <a:spcPts val="1600"/>
              </a:spcBef>
              <a:spcAft>
                <a:spcPts val="1600"/>
              </a:spcAft>
              <a:buNone/>
            </a:pPr>
            <a:endParaRPr sz="14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5"/>
          <p:cNvSpPr txBox="1">
            <a:spLocks noGrp="1"/>
          </p:cNvSpPr>
          <p:nvPr>
            <p:ph type="title"/>
          </p:nvPr>
        </p:nvSpPr>
        <p:spPr>
          <a:xfrm>
            <a:off x="1388625" y="772725"/>
            <a:ext cx="6366900" cy="1863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t>137 000</a:t>
            </a:r>
            <a:endParaRPr dirty="0"/>
          </a:p>
        </p:txBody>
      </p:sp>
      <p:sp>
        <p:nvSpPr>
          <p:cNvPr id="354" name="Google Shape;354;p25"/>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fr" sz="1800" dirty="0"/>
              <a:t>Nombre de mégots jetés par seconde</a:t>
            </a:r>
            <a:endParaRPr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6"/>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 u="sng" dirty="0">
                <a:solidFill>
                  <a:srgbClr val="FFFFFF"/>
                </a:solidFill>
              </a:rPr>
              <a:t>II. Le recyclage du mégot</a:t>
            </a:r>
            <a:endParaRPr u="sng" dirty="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27"/>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800" b="1" dirty="0">
                <a:latin typeface="Maven Pro"/>
                <a:ea typeface="Maven Pro"/>
                <a:cs typeface="Maven Pro"/>
                <a:sym typeface="Maven Pro"/>
              </a:rPr>
              <a:t>Partie recyclable</a:t>
            </a:r>
            <a:endParaRPr sz="1800" b="1" dirty="0">
              <a:latin typeface="Maven Pro"/>
              <a:ea typeface="Maven Pro"/>
              <a:cs typeface="Maven Pro"/>
              <a:sym typeface="Maven Pro"/>
            </a:endParaRPr>
          </a:p>
        </p:txBody>
      </p:sp>
      <p:pic>
        <p:nvPicPr>
          <p:cNvPr id="365" name="Google Shape;365;p27"/>
          <p:cNvPicPr preferRelativeResize="0"/>
          <p:nvPr/>
        </p:nvPicPr>
        <p:blipFill>
          <a:blip r:embed="rId3">
            <a:alphaModFix/>
          </a:blip>
          <a:stretch>
            <a:fillRect/>
          </a:stretch>
        </p:blipFill>
        <p:spPr>
          <a:xfrm>
            <a:off x="693613" y="969350"/>
            <a:ext cx="3070949" cy="3070949"/>
          </a:xfrm>
          <a:prstGeom prst="rect">
            <a:avLst/>
          </a:prstGeom>
          <a:noFill/>
          <a:ln>
            <a:noFill/>
          </a:ln>
        </p:spPr>
      </p:pic>
      <p:cxnSp>
        <p:nvCxnSpPr>
          <p:cNvPr id="366" name="Google Shape;366;p27"/>
          <p:cNvCxnSpPr/>
          <p:nvPr/>
        </p:nvCxnSpPr>
        <p:spPr>
          <a:xfrm rot="10800000">
            <a:off x="2462638" y="1345025"/>
            <a:ext cx="2530800" cy="3600"/>
          </a:xfrm>
          <a:prstGeom prst="straightConnector1">
            <a:avLst/>
          </a:prstGeom>
          <a:noFill/>
          <a:ln w="9525" cap="flat" cmpd="sng">
            <a:solidFill>
              <a:schemeClr val="dk2"/>
            </a:solidFill>
            <a:prstDash val="solid"/>
            <a:round/>
            <a:headEnd type="none" w="med" len="med"/>
            <a:tailEnd type="triangle" w="med" len="med"/>
          </a:ln>
        </p:spPr>
      </p:cxnSp>
      <p:sp>
        <p:nvSpPr>
          <p:cNvPr id="367" name="Google Shape;367;p27"/>
          <p:cNvSpPr txBox="1"/>
          <p:nvPr/>
        </p:nvSpPr>
        <p:spPr>
          <a:xfrm>
            <a:off x="5079700" y="1189300"/>
            <a:ext cx="2530800" cy="53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dirty="0">
                <a:latin typeface="Nunito"/>
                <a:ea typeface="Nunito"/>
                <a:cs typeface="Nunito"/>
                <a:sym typeface="Nunito"/>
              </a:rPr>
              <a:t>Filtre (acétate de cellulose)</a:t>
            </a:r>
            <a:endParaRPr dirty="0">
              <a:latin typeface="Nunito"/>
              <a:ea typeface="Nunito"/>
              <a:cs typeface="Nunito"/>
              <a:sym typeface="Nunito"/>
            </a:endParaRPr>
          </a:p>
        </p:txBody>
      </p:sp>
      <p:pic>
        <p:nvPicPr>
          <p:cNvPr id="368" name="Google Shape;368;p27" descr="Résultat de recherche d'images pour &quot;molécule acétate de cellulose&quot;"/>
          <p:cNvPicPr preferRelativeResize="0"/>
          <p:nvPr/>
        </p:nvPicPr>
        <p:blipFill>
          <a:blip r:embed="rId4">
            <a:alphaModFix/>
          </a:blip>
          <a:stretch>
            <a:fillRect/>
          </a:stretch>
        </p:blipFill>
        <p:spPr>
          <a:xfrm>
            <a:off x="5149680" y="1844375"/>
            <a:ext cx="3784320" cy="2294600"/>
          </a:xfrm>
          <a:prstGeom prst="rect">
            <a:avLst/>
          </a:prstGeom>
          <a:noFill/>
          <a:ln>
            <a:noFill/>
          </a:ln>
        </p:spPr>
      </p:pic>
      <p:sp>
        <p:nvSpPr>
          <p:cNvPr id="369" name="Google Shape;369;p27"/>
          <p:cNvSpPr txBox="1"/>
          <p:nvPr/>
        </p:nvSpPr>
        <p:spPr>
          <a:xfrm>
            <a:off x="5378788" y="4138975"/>
            <a:ext cx="3326100" cy="46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dirty="0">
                <a:latin typeface="Nunito"/>
                <a:ea typeface="Nunito"/>
                <a:cs typeface="Nunito"/>
                <a:sym typeface="Nunito"/>
              </a:rPr>
              <a:t>Molécule d’acétate de cellulose</a:t>
            </a:r>
            <a:endParaRPr dirty="0">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8"/>
          <p:cNvSpPr txBox="1">
            <a:spLocks noGrp="1"/>
          </p:cNvSpPr>
          <p:nvPr>
            <p:ph type="title"/>
          </p:nvPr>
        </p:nvSpPr>
        <p:spPr>
          <a:xfrm>
            <a:off x="1299900" y="598575"/>
            <a:ext cx="7030500" cy="9993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Clr>
                <a:srgbClr val="434343"/>
              </a:buClr>
              <a:buSzPts val="2600"/>
              <a:buAutoNum type="alphaUcPeriod"/>
            </a:pPr>
            <a:r>
              <a:rPr lang="fr" sz="2600" dirty="0">
                <a:solidFill>
                  <a:srgbClr val="434343"/>
                </a:solidFill>
              </a:rPr>
              <a:t>A notre échelle</a:t>
            </a:r>
            <a:endParaRPr sz="2600" dirty="0">
              <a:solidFill>
                <a:srgbClr val="434343"/>
              </a:solidFill>
            </a:endParaRPr>
          </a:p>
        </p:txBody>
      </p:sp>
      <p:sp>
        <p:nvSpPr>
          <p:cNvPr id="375" name="Google Shape;375;p28"/>
          <p:cNvSpPr txBox="1">
            <a:spLocks noGrp="1"/>
          </p:cNvSpPr>
          <p:nvPr>
            <p:ph type="body" idx="1"/>
          </p:nvPr>
        </p:nvSpPr>
        <p:spPr>
          <a:xfrm>
            <a:off x="813600" y="1366025"/>
            <a:ext cx="7516800" cy="484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fr"/>
              <a:t>Nous avons séparé le papier et le filtre.</a:t>
            </a:r>
            <a:endParaRPr/>
          </a:p>
        </p:txBody>
      </p:sp>
      <p:pic>
        <p:nvPicPr>
          <p:cNvPr id="376" name="Google Shape;376;p28"/>
          <p:cNvPicPr preferRelativeResize="0"/>
          <p:nvPr/>
        </p:nvPicPr>
        <p:blipFill>
          <a:blip r:embed="rId3">
            <a:alphaModFix/>
          </a:blip>
          <a:stretch>
            <a:fillRect/>
          </a:stretch>
        </p:blipFill>
        <p:spPr>
          <a:xfrm>
            <a:off x="1290350" y="3435375"/>
            <a:ext cx="1589850" cy="1192400"/>
          </a:xfrm>
          <a:prstGeom prst="rect">
            <a:avLst/>
          </a:prstGeom>
          <a:noFill/>
          <a:ln>
            <a:noFill/>
          </a:ln>
        </p:spPr>
      </p:pic>
      <p:pic>
        <p:nvPicPr>
          <p:cNvPr id="377" name="Google Shape;377;p28"/>
          <p:cNvPicPr preferRelativeResize="0"/>
          <p:nvPr/>
        </p:nvPicPr>
        <p:blipFill>
          <a:blip r:embed="rId4">
            <a:alphaModFix/>
          </a:blip>
          <a:stretch>
            <a:fillRect/>
          </a:stretch>
        </p:blipFill>
        <p:spPr>
          <a:xfrm>
            <a:off x="5467605" y="3041225"/>
            <a:ext cx="1269925" cy="1815175"/>
          </a:xfrm>
          <a:prstGeom prst="rect">
            <a:avLst/>
          </a:prstGeom>
          <a:noFill/>
          <a:ln>
            <a:noFill/>
          </a:ln>
        </p:spPr>
      </p:pic>
      <p:pic>
        <p:nvPicPr>
          <p:cNvPr id="378" name="Google Shape;378;p28"/>
          <p:cNvPicPr preferRelativeResize="0"/>
          <p:nvPr/>
        </p:nvPicPr>
        <p:blipFill rotWithShape="1">
          <a:blip r:embed="rId5">
            <a:alphaModFix/>
          </a:blip>
          <a:srcRect t="17595" b="12829"/>
          <a:stretch/>
        </p:blipFill>
        <p:spPr>
          <a:xfrm>
            <a:off x="3378975" y="3294175"/>
            <a:ext cx="1589846" cy="1474799"/>
          </a:xfrm>
          <a:prstGeom prst="rect">
            <a:avLst/>
          </a:prstGeom>
          <a:noFill/>
          <a:ln>
            <a:noFill/>
          </a:ln>
        </p:spPr>
      </p:pic>
      <p:pic>
        <p:nvPicPr>
          <p:cNvPr id="379" name="Google Shape;379;p28"/>
          <p:cNvPicPr preferRelativeResize="0"/>
          <p:nvPr/>
        </p:nvPicPr>
        <p:blipFill>
          <a:blip r:embed="rId6">
            <a:alphaModFix/>
          </a:blip>
          <a:stretch>
            <a:fillRect/>
          </a:stretch>
        </p:blipFill>
        <p:spPr>
          <a:xfrm>
            <a:off x="6627750" y="674844"/>
            <a:ext cx="2236800" cy="2312655"/>
          </a:xfrm>
          <a:prstGeom prst="rect">
            <a:avLst/>
          </a:prstGeom>
          <a:noFill/>
          <a:ln>
            <a:noFill/>
          </a:ln>
        </p:spPr>
      </p:pic>
      <p:pic>
        <p:nvPicPr>
          <p:cNvPr id="380" name="Google Shape;380;p28"/>
          <p:cNvPicPr preferRelativeResize="0"/>
          <p:nvPr/>
        </p:nvPicPr>
        <p:blipFill>
          <a:blip r:embed="rId7">
            <a:alphaModFix/>
          </a:blip>
          <a:stretch>
            <a:fillRect/>
          </a:stretch>
        </p:blipFill>
        <p:spPr>
          <a:xfrm rot="5400000">
            <a:off x="3206925" y="3205874"/>
            <a:ext cx="1336049" cy="1781378"/>
          </a:xfrm>
          <a:prstGeom prst="rect">
            <a:avLst/>
          </a:prstGeom>
          <a:noFill/>
          <a:ln>
            <a:noFill/>
          </a:ln>
        </p:spPr>
      </p:pic>
      <p:pic>
        <p:nvPicPr>
          <p:cNvPr id="381" name="Google Shape;381;p28"/>
          <p:cNvPicPr preferRelativeResize="0"/>
          <p:nvPr/>
        </p:nvPicPr>
        <p:blipFill>
          <a:blip r:embed="rId8">
            <a:alphaModFix/>
          </a:blip>
          <a:stretch>
            <a:fillRect/>
          </a:stretch>
        </p:blipFill>
        <p:spPr>
          <a:xfrm>
            <a:off x="6782025" y="340349"/>
            <a:ext cx="1928250" cy="2571026"/>
          </a:xfrm>
          <a:prstGeom prst="rect">
            <a:avLst/>
          </a:prstGeom>
          <a:noFill/>
          <a:ln>
            <a:noFill/>
          </a:ln>
        </p:spPr>
      </p:pic>
      <p:pic>
        <p:nvPicPr>
          <p:cNvPr id="382" name="Google Shape;382;p28"/>
          <p:cNvPicPr preferRelativeResize="0"/>
          <p:nvPr/>
        </p:nvPicPr>
        <p:blipFill>
          <a:blip r:embed="rId9">
            <a:alphaModFix/>
          </a:blip>
          <a:stretch>
            <a:fillRect/>
          </a:stretch>
        </p:blipFill>
        <p:spPr>
          <a:xfrm rot="-5400000">
            <a:off x="1325437" y="3326224"/>
            <a:ext cx="1350450" cy="1420625"/>
          </a:xfrm>
          <a:prstGeom prst="rect">
            <a:avLst/>
          </a:prstGeom>
          <a:noFill/>
          <a:ln>
            <a:noFill/>
          </a:ln>
        </p:spPr>
      </p:pic>
      <p:pic>
        <p:nvPicPr>
          <p:cNvPr id="383" name="Google Shape;383;p28"/>
          <p:cNvPicPr preferRelativeResize="0"/>
          <p:nvPr/>
        </p:nvPicPr>
        <p:blipFill>
          <a:blip r:embed="rId10">
            <a:alphaModFix/>
          </a:blip>
          <a:stretch>
            <a:fillRect/>
          </a:stretch>
        </p:blipFill>
        <p:spPr>
          <a:xfrm>
            <a:off x="5467607" y="3294175"/>
            <a:ext cx="1361368" cy="1815175"/>
          </a:xfrm>
          <a:prstGeom prst="rect">
            <a:avLst/>
          </a:prstGeom>
          <a:noFill/>
          <a:ln>
            <a:noFill/>
          </a:ln>
        </p:spPr>
      </p:pic>
      <p:sp>
        <p:nvSpPr>
          <p:cNvPr id="384" name="Google Shape;384;p28"/>
          <p:cNvSpPr txBox="1"/>
          <p:nvPr/>
        </p:nvSpPr>
        <p:spPr>
          <a:xfrm>
            <a:off x="813600" y="1641416"/>
            <a:ext cx="6422700" cy="3795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2"/>
              </a:buClr>
              <a:buSzPts val="1300"/>
              <a:buFont typeface="Nunito"/>
              <a:buChar char="★"/>
            </a:pPr>
            <a:r>
              <a:rPr lang="fr" sz="1300">
                <a:solidFill>
                  <a:schemeClr val="dk2"/>
                </a:solidFill>
                <a:latin typeface="Nunito"/>
                <a:ea typeface="Nunito"/>
                <a:cs typeface="Nunito"/>
                <a:sym typeface="Nunito"/>
              </a:rPr>
              <a:t>Nous avons lavé à plusieurs reprises les filtres.</a:t>
            </a:r>
            <a:endParaRPr sz="1300">
              <a:solidFill>
                <a:schemeClr val="dk2"/>
              </a:solidFill>
              <a:latin typeface="Nunito"/>
              <a:ea typeface="Nunito"/>
              <a:cs typeface="Nunito"/>
              <a:sym typeface="Nunito"/>
            </a:endParaRPr>
          </a:p>
          <a:p>
            <a:pPr marL="457200" lvl="0" indent="0" algn="l" rtl="0">
              <a:lnSpc>
                <a:spcPct val="115000"/>
              </a:lnSpc>
              <a:spcBef>
                <a:spcPts val="1600"/>
              </a:spcBef>
              <a:spcAft>
                <a:spcPts val="0"/>
              </a:spcAft>
              <a:buNone/>
            </a:pPr>
            <a:endParaRPr sz="1300">
              <a:solidFill>
                <a:schemeClr val="dk2"/>
              </a:solidFill>
              <a:latin typeface="Nunito"/>
              <a:ea typeface="Nunito"/>
              <a:cs typeface="Nunito"/>
              <a:sym typeface="Nunito"/>
            </a:endParaRPr>
          </a:p>
          <a:p>
            <a:pPr marL="0" lvl="0" indent="0" algn="l" rtl="0">
              <a:spcBef>
                <a:spcPts val="1600"/>
              </a:spcBef>
              <a:spcAft>
                <a:spcPts val="0"/>
              </a:spcAft>
              <a:buNone/>
            </a:pPr>
            <a:endParaRPr>
              <a:latin typeface="Nunito"/>
              <a:ea typeface="Nunito"/>
              <a:cs typeface="Nunito"/>
              <a:sym typeface="Nunito"/>
            </a:endParaRPr>
          </a:p>
        </p:txBody>
      </p:sp>
      <p:sp>
        <p:nvSpPr>
          <p:cNvPr id="385" name="Google Shape;385;p28"/>
          <p:cNvSpPr txBox="1"/>
          <p:nvPr/>
        </p:nvSpPr>
        <p:spPr>
          <a:xfrm>
            <a:off x="813600" y="1898550"/>
            <a:ext cx="6122700" cy="3795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2"/>
              </a:buClr>
              <a:buSzPts val="1300"/>
              <a:buFont typeface="Nunito"/>
              <a:buChar char="★"/>
            </a:pPr>
            <a:r>
              <a:rPr lang="fr" sz="1300">
                <a:solidFill>
                  <a:schemeClr val="dk2"/>
                </a:solidFill>
                <a:latin typeface="Nunito"/>
                <a:ea typeface="Nunito"/>
                <a:cs typeface="Nunito"/>
                <a:sym typeface="Nunito"/>
              </a:rPr>
              <a:t>Sous une hotte aspirante, nous avons dissout les filtres dans de l’acétone. </a:t>
            </a:r>
            <a:endParaRPr sz="1300">
              <a:solidFill>
                <a:schemeClr val="dk2"/>
              </a:solidFill>
              <a:latin typeface="Nunito"/>
              <a:ea typeface="Nunito"/>
              <a:cs typeface="Nunito"/>
              <a:sym typeface="Nunito"/>
            </a:endParaRPr>
          </a:p>
          <a:p>
            <a:pPr marL="457200" lvl="0" indent="0" algn="l" rtl="0">
              <a:lnSpc>
                <a:spcPct val="115000"/>
              </a:lnSpc>
              <a:spcBef>
                <a:spcPts val="1600"/>
              </a:spcBef>
              <a:spcAft>
                <a:spcPts val="1600"/>
              </a:spcAft>
              <a:buNone/>
            </a:pPr>
            <a:endParaRPr>
              <a:latin typeface="Nunito"/>
              <a:ea typeface="Nunito"/>
              <a:cs typeface="Nunito"/>
              <a:sym typeface="Nunito"/>
            </a:endParaRPr>
          </a:p>
        </p:txBody>
      </p:sp>
      <p:sp>
        <p:nvSpPr>
          <p:cNvPr id="386" name="Google Shape;386;p28"/>
          <p:cNvSpPr txBox="1"/>
          <p:nvPr/>
        </p:nvSpPr>
        <p:spPr>
          <a:xfrm>
            <a:off x="813600" y="2256263"/>
            <a:ext cx="5172300" cy="3795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2"/>
              </a:buClr>
              <a:buSzPts val="1300"/>
              <a:buFont typeface="Nunito"/>
              <a:buChar char="★"/>
            </a:pPr>
            <a:r>
              <a:rPr lang="fr" sz="1300">
                <a:solidFill>
                  <a:schemeClr val="dk2"/>
                </a:solidFill>
                <a:latin typeface="Nunito"/>
                <a:ea typeface="Nunito"/>
                <a:cs typeface="Nunito"/>
                <a:sym typeface="Nunito"/>
              </a:rPr>
              <a:t>Nous avons versé notre solution dans un moule. </a:t>
            </a:r>
            <a:endParaRPr sz="1300">
              <a:solidFill>
                <a:schemeClr val="dk2"/>
              </a:solidFill>
              <a:latin typeface="Nunito"/>
              <a:ea typeface="Nunito"/>
              <a:cs typeface="Nunito"/>
              <a:sym typeface="Nunito"/>
            </a:endParaRPr>
          </a:p>
          <a:p>
            <a:pPr marL="457200" lvl="0" indent="0" algn="l" rtl="0">
              <a:lnSpc>
                <a:spcPct val="115000"/>
              </a:lnSpc>
              <a:spcBef>
                <a:spcPts val="1600"/>
              </a:spcBef>
              <a:spcAft>
                <a:spcPts val="0"/>
              </a:spcAft>
              <a:buNone/>
            </a:pPr>
            <a:endParaRPr>
              <a:latin typeface="Nunito"/>
              <a:ea typeface="Nunito"/>
              <a:cs typeface="Nunito"/>
              <a:sym typeface="Nunito"/>
            </a:endParaRPr>
          </a:p>
          <a:p>
            <a:pPr marL="0" lvl="0" indent="0" algn="l" rtl="0">
              <a:spcBef>
                <a:spcPts val="1600"/>
              </a:spcBef>
              <a:spcAft>
                <a:spcPts val="0"/>
              </a:spcAft>
              <a:buNone/>
            </a:pPr>
            <a:endParaRPr>
              <a:latin typeface="Nunito"/>
              <a:ea typeface="Nunito"/>
              <a:cs typeface="Nunito"/>
              <a:sym typeface="Nunito"/>
            </a:endParaRPr>
          </a:p>
        </p:txBody>
      </p:sp>
      <p:sp>
        <p:nvSpPr>
          <p:cNvPr id="387" name="Google Shape;387;p28"/>
          <p:cNvSpPr txBox="1"/>
          <p:nvPr/>
        </p:nvSpPr>
        <p:spPr>
          <a:xfrm>
            <a:off x="813600" y="2571750"/>
            <a:ext cx="5988300" cy="4848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2"/>
              </a:buClr>
              <a:buSzPts val="1300"/>
              <a:buFont typeface="Nunito"/>
              <a:buChar char="★"/>
            </a:pPr>
            <a:r>
              <a:rPr lang="fr" sz="1300" dirty="0">
                <a:solidFill>
                  <a:schemeClr val="dk2"/>
                </a:solidFill>
                <a:latin typeface="Nunito"/>
                <a:ea typeface="Nunito"/>
                <a:cs typeface="Nunito"/>
                <a:sym typeface="Nunito"/>
              </a:rPr>
              <a:t>Toujours sous la hotte, nous avons laissé évaporer l’acétone afin d’obtenir la feuille d’acétate de cellulose. </a:t>
            </a:r>
            <a:endParaRPr dirty="0">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5"/>
                                        </p:tgtEl>
                                        <p:attrNameLst>
                                          <p:attrName>style.visibility</p:attrName>
                                        </p:attrNameLst>
                                      </p:cBhvr>
                                      <p:to>
                                        <p:strVal val="visible"/>
                                      </p:to>
                                    </p:set>
                                    <p:animEffect transition="in" filter="fade">
                                      <p:cBhvr>
                                        <p:cTn id="7" dur="1000"/>
                                        <p:tgtEl>
                                          <p:spTgt spid="3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9"/>
                                        </p:tgtEl>
                                        <p:attrNameLst>
                                          <p:attrName>style.visibility</p:attrName>
                                        </p:attrNameLst>
                                      </p:cBhvr>
                                      <p:to>
                                        <p:strVal val="visible"/>
                                      </p:to>
                                    </p:set>
                                    <p:animEffect transition="in" filter="fade">
                                      <p:cBhvr>
                                        <p:cTn id="12" dur="1000"/>
                                        <p:tgtEl>
                                          <p:spTgt spid="3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1000"/>
                                        <p:tgtEl>
                                          <p:spTgt spid="379"/>
                                        </p:tgtEl>
                                      </p:cBhvr>
                                    </p:animEffect>
                                    <p:set>
                                      <p:cBhvr>
                                        <p:cTn id="17" dur="1" fill="hold">
                                          <p:stCondLst>
                                            <p:cond delay="1000"/>
                                          </p:stCondLst>
                                        </p:cTn>
                                        <p:tgtEl>
                                          <p:spTgt spid="37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4"/>
                                        </p:tgtEl>
                                        <p:attrNameLst>
                                          <p:attrName>style.visibility</p:attrName>
                                        </p:attrNameLst>
                                      </p:cBhvr>
                                      <p:to>
                                        <p:strVal val="visible"/>
                                      </p:to>
                                    </p:set>
                                    <p:animEffect transition="in" filter="fade">
                                      <p:cBhvr>
                                        <p:cTn id="22" dur="1000"/>
                                        <p:tgtEl>
                                          <p:spTgt spid="38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76"/>
                                        </p:tgtEl>
                                        <p:attrNameLst>
                                          <p:attrName>style.visibility</p:attrName>
                                        </p:attrNameLst>
                                      </p:cBhvr>
                                      <p:to>
                                        <p:strVal val="visible"/>
                                      </p:to>
                                    </p:set>
                                    <p:animEffect transition="in" filter="fade">
                                      <p:cBhvr>
                                        <p:cTn id="27" dur="1000"/>
                                        <p:tgtEl>
                                          <p:spTgt spid="37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8"/>
                                        </p:tgtEl>
                                        <p:attrNameLst>
                                          <p:attrName>style.visibility</p:attrName>
                                        </p:attrNameLst>
                                      </p:cBhvr>
                                      <p:to>
                                        <p:strVal val="visible"/>
                                      </p:to>
                                    </p:set>
                                    <p:animEffect transition="in" filter="fade">
                                      <p:cBhvr>
                                        <p:cTn id="32" dur="1000"/>
                                        <p:tgtEl>
                                          <p:spTgt spid="37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7"/>
                                        </p:tgtEl>
                                        <p:attrNameLst>
                                          <p:attrName>style.visibility</p:attrName>
                                        </p:attrNameLst>
                                      </p:cBhvr>
                                      <p:to>
                                        <p:strVal val="visible"/>
                                      </p:to>
                                    </p:set>
                                    <p:animEffect transition="in" filter="fade">
                                      <p:cBhvr>
                                        <p:cTn id="37" dur="1000"/>
                                        <p:tgtEl>
                                          <p:spTgt spid="37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1000"/>
                                        <p:tgtEl>
                                          <p:spTgt spid="376"/>
                                        </p:tgtEl>
                                      </p:cBhvr>
                                    </p:animEffect>
                                    <p:set>
                                      <p:cBhvr>
                                        <p:cTn id="42" dur="1" fill="hold">
                                          <p:stCondLst>
                                            <p:cond delay="1000"/>
                                          </p:stCondLst>
                                        </p:cTn>
                                        <p:tgtEl>
                                          <p:spTgt spid="37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1000"/>
                                        <p:tgtEl>
                                          <p:spTgt spid="378"/>
                                        </p:tgtEl>
                                      </p:cBhvr>
                                    </p:animEffect>
                                    <p:set>
                                      <p:cBhvr>
                                        <p:cTn id="47" dur="1" fill="hold">
                                          <p:stCondLst>
                                            <p:cond delay="1000"/>
                                          </p:stCondLst>
                                        </p:cTn>
                                        <p:tgtEl>
                                          <p:spTgt spid="37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1000"/>
                                        <p:tgtEl>
                                          <p:spTgt spid="377"/>
                                        </p:tgtEl>
                                      </p:cBhvr>
                                    </p:animEffect>
                                    <p:set>
                                      <p:cBhvr>
                                        <p:cTn id="52" dur="1" fill="hold">
                                          <p:stCondLst>
                                            <p:cond delay="1000"/>
                                          </p:stCondLst>
                                        </p:cTn>
                                        <p:tgtEl>
                                          <p:spTgt spid="377"/>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85"/>
                                        </p:tgtEl>
                                        <p:attrNameLst>
                                          <p:attrName>style.visibility</p:attrName>
                                        </p:attrNameLst>
                                      </p:cBhvr>
                                      <p:to>
                                        <p:strVal val="visible"/>
                                      </p:to>
                                    </p:set>
                                    <p:animEffect transition="in" filter="fade">
                                      <p:cBhvr>
                                        <p:cTn id="57" dur="1000"/>
                                        <p:tgtEl>
                                          <p:spTgt spid="38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81"/>
                                        </p:tgtEl>
                                        <p:attrNameLst>
                                          <p:attrName>style.visibility</p:attrName>
                                        </p:attrNameLst>
                                      </p:cBhvr>
                                      <p:to>
                                        <p:strVal val="visible"/>
                                      </p:to>
                                    </p:set>
                                    <p:animEffect transition="in" filter="fade">
                                      <p:cBhvr>
                                        <p:cTn id="62" dur="1000"/>
                                        <p:tgtEl>
                                          <p:spTgt spid="38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1000"/>
                                        <p:tgtEl>
                                          <p:spTgt spid="381"/>
                                        </p:tgtEl>
                                      </p:cBhvr>
                                    </p:animEffect>
                                    <p:set>
                                      <p:cBhvr>
                                        <p:cTn id="67" dur="1" fill="hold">
                                          <p:stCondLst>
                                            <p:cond delay="1000"/>
                                          </p:stCondLst>
                                        </p:cTn>
                                        <p:tgtEl>
                                          <p:spTgt spid="381"/>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86"/>
                                        </p:tgtEl>
                                        <p:attrNameLst>
                                          <p:attrName>style.visibility</p:attrName>
                                        </p:attrNameLst>
                                      </p:cBhvr>
                                      <p:to>
                                        <p:strVal val="visible"/>
                                      </p:to>
                                    </p:set>
                                    <p:animEffect transition="in" filter="fade">
                                      <p:cBhvr>
                                        <p:cTn id="72" dur="1400"/>
                                        <p:tgtEl>
                                          <p:spTgt spid="38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82"/>
                                        </p:tgtEl>
                                        <p:attrNameLst>
                                          <p:attrName>style.visibility</p:attrName>
                                        </p:attrNameLst>
                                      </p:cBhvr>
                                      <p:to>
                                        <p:strVal val="visible"/>
                                      </p:to>
                                    </p:set>
                                    <p:animEffect transition="in" filter="fade">
                                      <p:cBhvr>
                                        <p:cTn id="77" dur="1000"/>
                                        <p:tgtEl>
                                          <p:spTgt spid="38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80"/>
                                        </p:tgtEl>
                                        <p:attrNameLst>
                                          <p:attrName>style.visibility</p:attrName>
                                        </p:attrNameLst>
                                      </p:cBhvr>
                                      <p:to>
                                        <p:strVal val="visible"/>
                                      </p:to>
                                    </p:set>
                                    <p:animEffect transition="in" filter="fade">
                                      <p:cBhvr>
                                        <p:cTn id="82" dur="1000"/>
                                        <p:tgtEl>
                                          <p:spTgt spid="38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nodeType="clickEffect">
                                  <p:stCondLst>
                                    <p:cond delay="0"/>
                                  </p:stCondLst>
                                  <p:childTnLst>
                                    <p:animEffect transition="out" filter="fade">
                                      <p:cBhvr>
                                        <p:cTn id="86" dur="1000"/>
                                        <p:tgtEl>
                                          <p:spTgt spid="382"/>
                                        </p:tgtEl>
                                      </p:cBhvr>
                                    </p:animEffect>
                                    <p:set>
                                      <p:cBhvr>
                                        <p:cTn id="87" dur="1" fill="hold">
                                          <p:stCondLst>
                                            <p:cond delay="1000"/>
                                          </p:stCondLst>
                                        </p:cTn>
                                        <p:tgtEl>
                                          <p:spTgt spid="38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nodeType="clickEffect">
                                  <p:stCondLst>
                                    <p:cond delay="0"/>
                                  </p:stCondLst>
                                  <p:childTnLst>
                                    <p:animEffect transition="out" filter="fade">
                                      <p:cBhvr>
                                        <p:cTn id="91" dur="1000"/>
                                        <p:tgtEl>
                                          <p:spTgt spid="380"/>
                                        </p:tgtEl>
                                      </p:cBhvr>
                                    </p:animEffect>
                                    <p:set>
                                      <p:cBhvr>
                                        <p:cTn id="92" dur="1" fill="hold">
                                          <p:stCondLst>
                                            <p:cond delay="1000"/>
                                          </p:stCondLst>
                                        </p:cTn>
                                        <p:tgtEl>
                                          <p:spTgt spid="380"/>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87"/>
                                        </p:tgtEl>
                                        <p:attrNameLst>
                                          <p:attrName>style.visibility</p:attrName>
                                        </p:attrNameLst>
                                      </p:cBhvr>
                                      <p:to>
                                        <p:strVal val="visible"/>
                                      </p:to>
                                    </p:set>
                                    <p:animEffect transition="in" filter="fade">
                                      <p:cBhvr>
                                        <p:cTn id="97" dur="1000"/>
                                        <p:tgtEl>
                                          <p:spTgt spid="387"/>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383"/>
                                        </p:tgtEl>
                                        <p:attrNameLst>
                                          <p:attrName>style.visibility</p:attrName>
                                        </p:attrNameLst>
                                      </p:cBhvr>
                                      <p:to>
                                        <p:strVal val="visible"/>
                                      </p:to>
                                    </p:set>
                                    <p:animEffect transition="in" filter="fade">
                                      <p:cBhvr>
                                        <p:cTn id="102" dur="1000"/>
                                        <p:tgtEl>
                                          <p:spTgt spid="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9"/>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B. A l’échelle industrielle</a:t>
            </a:r>
            <a:endParaRPr dirty="0"/>
          </a:p>
        </p:txBody>
      </p:sp>
      <p:sp>
        <p:nvSpPr>
          <p:cNvPr id="393" name="Google Shape;393;p29"/>
          <p:cNvSpPr txBox="1">
            <a:spLocks noGrp="1"/>
          </p:cNvSpPr>
          <p:nvPr>
            <p:ph type="body" idx="1"/>
          </p:nvPr>
        </p:nvSpPr>
        <p:spPr>
          <a:xfrm>
            <a:off x="376200" y="1124425"/>
            <a:ext cx="8885700" cy="4019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 dirty="0"/>
              <a:t>Chez MéGo! le recyclage se fait en 6 étapes:</a:t>
            </a:r>
            <a:endParaRPr dirty="0"/>
          </a:p>
          <a:p>
            <a:pPr marL="457200" lvl="0" indent="-311150" algn="l" rtl="0">
              <a:spcBef>
                <a:spcPts val="1600"/>
              </a:spcBef>
              <a:spcAft>
                <a:spcPts val="0"/>
              </a:spcAft>
              <a:buSzPts val="1300"/>
              <a:buAutoNum type="arabicPeriod"/>
            </a:pPr>
            <a:r>
              <a:rPr lang="fr" dirty="0"/>
              <a:t>Les mégots sont</a:t>
            </a:r>
            <a:r>
              <a:rPr lang="fr" b="1" dirty="0"/>
              <a:t> </a:t>
            </a:r>
            <a:r>
              <a:rPr lang="fr" b="1" dirty="0">
                <a:solidFill>
                  <a:schemeClr val="accent2"/>
                </a:solidFill>
              </a:rPr>
              <a:t>stockés</a:t>
            </a:r>
            <a:r>
              <a:rPr lang="fr" b="1" dirty="0"/>
              <a:t> </a:t>
            </a:r>
            <a:r>
              <a:rPr lang="fr" dirty="0"/>
              <a:t>dans un </a:t>
            </a:r>
            <a:r>
              <a:rPr lang="fr" b="1" dirty="0">
                <a:solidFill>
                  <a:schemeClr val="accent2"/>
                </a:solidFill>
              </a:rPr>
              <a:t>sas hermétique</a:t>
            </a:r>
            <a:r>
              <a:rPr lang="fr" dirty="0"/>
              <a:t> en attente du tri</a:t>
            </a:r>
            <a:endParaRPr dirty="0"/>
          </a:p>
          <a:p>
            <a:pPr marL="457200" lvl="0" indent="-311150" algn="l" rtl="0">
              <a:spcBef>
                <a:spcPts val="0"/>
              </a:spcBef>
              <a:spcAft>
                <a:spcPts val="0"/>
              </a:spcAft>
              <a:buSzPts val="1300"/>
              <a:buAutoNum type="arabicPeriod"/>
            </a:pPr>
            <a:r>
              <a:rPr lang="fr" dirty="0"/>
              <a:t>Les mégots sont </a:t>
            </a:r>
            <a:r>
              <a:rPr lang="fr" b="1" dirty="0">
                <a:solidFill>
                  <a:schemeClr val="accent2"/>
                </a:solidFill>
              </a:rPr>
              <a:t>triés</a:t>
            </a:r>
            <a:r>
              <a:rPr lang="fr" dirty="0"/>
              <a:t> des autres déchets. Le port d’un équipement adéquat est exigé.</a:t>
            </a:r>
            <a:endParaRPr dirty="0"/>
          </a:p>
          <a:p>
            <a:pPr marL="457200" lvl="0" indent="-311150" algn="l" rtl="0">
              <a:spcBef>
                <a:spcPts val="0"/>
              </a:spcBef>
              <a:spcAft>
                <a:spcPts val="0"/>
              </a:spcAft>
              <a:buSzPts val="1300"/>
              <a:buAutoNum type="arabicPeriod"/>
            </a:pPr>
            <a:r>
              <a:rPr lang="fr" dirty="0"/>
              <a:t>Une fois triée, la matière est</a:t>
            </a:r>
            <a:r>
              <a:rPr lang="fr" b="1" dirty="0"/>
              <a:t> </a:t>
            </a:r>
            <a:r>
              <a:rPr lang="fr" b="1" dirty="0">
                <a:solidFill>
                  <a:schemeClr val="accent2"/>
                </a:solidFill>
              </a:rPr>
              <a:t>broyée « grossièrement »</a:t>
            </a:r>
            <a:r>
              <a:rPr lang="fr" dirty="0"/>
              <a:t> afin de séparer les cendres, tabac et une partie du papier. Cette étape permet de ne retrouver que le </a:t>
            </a:r>
            <a:r>
              <a:rPr lang="fr" b="1" dirty="0">
                <a:solidFill>
                  <a:schemeClr val="accent2"/>
                </a:solidFill>
              </a:rPr>
              <a:t>filtre du mégot</a:t>
            </a:r>
            <a:r>
              <a:rPr lang="fr" dirty="0">
                <a:solidFill>
                  <a:schemeClr val="accent2"/>
                </a:solidFill>
              </a:rPr>
              <a:t>, </a:t>
            </a:r>
            <a:r>
              <a:rPr lang="fr" b="1" dirty="0">
                <a:solidFill>
                  <a:schemeClr val="accent2"/>
                </a:solidFill>
              </a:rPr>
              <a:t>principal constituant de leur plastique recyclé</a:t>
            </a:r>
            <a:r>
              <a:rPr lang="fr" dirty="0">
                <a:solidFill>
                  <a:schemeClr val="accent2"/>
                </a:solidFill>
              </a:rPr>
              <a:t>.</a:t>
            </a:r>
            <a:endParaRPr dirty="0">
              <a:solidFill>
                <a:schemeClr val="accent2"/>
              </a:solidFill>
            </a:endParaRPr>
          </a:p>
          <a:p>
            <a:pPr marL="457200" lvl="0" indent="-311150" algn="l" rtl="0">
              <a:spcBef>
                <a:spcPts val="0"/>
              </a:spcBef>
              <a:spcAft>
                <a:spcPts val="0"/>
              </a:spcAft>
              <a:buSzPts val="1300"/>
              <a:buAutoNum type="arabicPeriod"/>
            </a:pPr>
            <a:r>
              <a:rPr lang="fr" dirty="0"/>
              <a:t>Les mégots sont </a:t>
            </a:r>
            <a:r>
              <a:rPr lang="fr" b="1" dirty="0">
                <a:solidFill>
                  <a:schemeClr val="accent2"/>
                </a:solidFill>
              </a:rPr>
              <a:t>dépollués par succession de bains d’eau</a:t>
            </a:r>
            <a:r>
              <a:rPr lang="fr" dirty="0"/>
              <a:t>. L’eau de dépollution est ensuite traitée pour être à nouveau utilisée comme solvant lors de l’étape de nettoyage des mégots. Lors de ce processus, des boues contenant les substances toxiques sont récupérées </a:t>
            </a:r>
            <a:endParaRPr dirty="0"/>
          </a:p>
          <a:p>
            <a:pPr marL="457200" lvl="0" indent="-311150" algn="l" rtl="0">
              <a:spcBef>
                <a:spcPts val="0"/>
              </a:spcBef>
              <a:spcAft>
                <a:spcPts val="0"/>
              </a:spcAft>
              <a:buSzPts val="1300"/>
              <a:buAutoNum type="arabicPeriod"/>
            </a:pPr>
            <a:r>
              <a:rPr lang="fr" dirty="0"/>
              <a:t>Une fois nettoyée, la fibre est </a:t>
            </a:r>
            <a:r>
              <a:rPr lang="fr" b="1" dirty="0">
                <a:solidFill>
                  <a:schemeClr val="accent2"/>
                </a:solidFill>
              </a:rPr>
              <a:t>séchée</a:t>
            </a:r>
            <a:r>
              <a:rPr lang="fr" dirty="0"/>
              <a:t> dans un four spécifique afin d’y retirer une partie de l’eau. Cette opération permettra ensuite de broyer finement la matière l’or de la prochaine étape. </a:t>
            </a:r>
            <a:endParaRPr dirty="0"/>
          </a:p>
          <a:p>
            <a:pPr marL="457200" lvl="0" indent="-311150" algn="l" rtl="0">
              <a:spcBef>
                <a:spcPts val="0"/>
              </a:spcBef>
              <a:spcAft>
                <a:spcPts val="0"/>
              </a:spcAft>
              <a:buSzPts val="1300"/>
              <a:buAutoNum type="arabicPeriod"/>
            </a:pPr>
            <a:r>
              <a:rPr lang="fr" dirty="0"/>
              <a:t>Une fois la matière </a:t>
            </a:r>
            <a:r>
              <a:rPr lang="fr" b="1" dirty="0">
                <a:solidFill>
                  <a:schemeClr val="accent2"/>
                </a:solidFill>
              </a:rPr>
              <a:t>finement broyée</a:t>
            </a:r>
            <a:r>
              <a:rPr lang="fr" dirty="0">
                <a:solidFill>
                  <a:schemeClr val="accent2"/>
                </a:solidFill>
              </a:rPr>
              <a:t>,</a:t>
            </a:r>
            <a:r>
              <a:rPr lang="fr" dirty="0"/>
              <a:t> elle est</a:t>
            </a:r>
            <a:r>
              <a:rPr lang="fr" b="1" dirty="0"/>
              <a:t> </a:t>
            </a:r>
            <a:r>
              <a:rPr lang="fr" b="1" dirty="0">
                <a:solidFill>
                  <a:schemeClr val="accent2"/>
                </a:solidFill>
              </a:rPr>
              <a:t>pressée à chaud</a:t>
            </a:r>
            <a:r>
              <a:rPr lang="fr" dirty="0"/>
              <a:t> avec une durée et température spécifique afin de durcir la matière. Cette dernière une fois chargée se transforme en plaques plastiques résistantes qui vont permettre de fabriquer des objets. </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0"/>
          <p:cNvSpPr txBox="1">
            <a:spLocks noGrp="1"/>
          </p:cNvSpPr>
          <p:nvPr>
            <p:ph type="title"/>
          </p:nvPr>
        </p:nvSpPr>
        <p:spPr>
          <a:xfrm>
            <a:off x="824000" y="763600"/>
            <a:ext cx="7688700" cy="357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 u="sng" dirty="0"/>
              <a:t>III. Notre plan de communication</a:t>
            </a:r>
            <a:endParaRPr u="sng"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1"/>
          <p:cNvSpPr txBox="1">
            <a:spLocks noGrp="1"/>
          </p:cNvSpPr>
          <p:nvPr>
            <p:ph type="body" idx="1"/>
          </p:nvPr>
        </p:nvSpPr>
        <p:spPr>
          <a:xfrm>
            <a:off x="831900" y="1539833"/>
            <a:ext cx="7480200" cy="302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Pour la communication, nous avons eu beaucoup d’idées qui n’ont pas pu se réaliser par manque de temps : </a:t>
            </a:r>
            <a:endParaRPr dirty="0"/>
          </a:p>
          <a:p>
            <a:pPr marL="0" lvl="0" indent="0" algn="l" rtl="0">
              <a:spcBef>
                <a:spcPts val="1600"/>
              </a:spcBef>
              <a:spcAft>
                <a:spcPts val="0"/>
              </a:spcAft>
              <a:buNone/>
            </a:pPr>
            <a:r>
              <a:rPr lang="fr" dirty="0"/>
              <a:t>Tout d’abord , nous avons contacté une entreprise bretonne qui se charge de recycler des mégots, pour leur demander de nous envoyer quelques une de leurs boîtes. Ces boîtes  nous aurait permis de récupérer les mégots de notre ville  et de limiter la pollution qu’ils engendrent. Ensuite nous voulions réaliser une émission de radio avec la radio locale Radio mosaïque.</a:t>
            </a:r>
            <a:endParaRPr dirty="0"/>
          </a:p>
          <a:p>
            <a:pPr marL="0" lvl="0" indent="0" algn="l" rtl="0">
              <a:spcBef>
                <a:spcPts val="1600"/>
              </a:spcBef>
              <a:spcAft>
                <a:spcPts val="0"/>
              </a:spcAft>
              <a:buNone/>
            </a:pPr>
            <a:r>
              <a:rPr lang="fr" dirty="0"/>
              <a:t>Puis nous avons réalisé une vidéo accompagné d’un </a:t>
            </a:r>
            <a:r>
              <a:rPr lang="fr" u="sng" dirty="0">
                <a:solidFill>
                  <a:schemeClr val="accent5"/>
                </a:solidFill>
                <a:hlinkClick r:id="rId3"/>
              </a:rPr>
              <a:t>Quizz</a:t>
            </a:r>
            <a:r>
              <a:rPr lang="fr" dirty="0"/>
              <a:t>, que nous aurions diffusé avec l’aide des professeurs de notre lycée mais aussi des collèges et lycées alentours pour sensibiliser le plus de monde possible.</a:t>
            </a: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sp>
        <p:nvSpPr>
          <p:cNvPr id="404" name="Google Shape;404;p31"/>
          <p:cNvSpPr txBox="1"/>
          <p:nvPr/>
        </p:nvSpPr>
        <p:spPr>
          <a:xfrm>
            <a:off x="1258250" y="671625"/>
            <a:ext cx="58407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2400" dirty="0">
                <a:latin typeface="Nunito"/>
                <a:ea typeface="Nunito"/>
                <a:cs typeface="Nunito"/>
                <a:sym typeface="Nunito"/>
              </a:rPr>
              <a:t>La communication</a:t>
            </a:r>
            <a:r>
              <a:rPr lang="fr" sz="2400" u="sng" dirty="0">
                <a:latin typeface="Nunito"/>
                <a:ea typeface="Nunito"/>
                <a:cs typeface="Nunito"/>
                <a:sym typeface="Nunito"/>
              </a:rPr>
              <a:t> </a:t>
            </a:r>
            <a:endParaRPr sz="2400" u="sng" dirty="0">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32"/>
          <p:cNvSpPr txBox="1"/>
          <p:nvPr/>
        </p:nvSpPr>
        <p:spPr>
          <a:xfrm>
            <a:off x="914400" y="2148999"/>
            <a:ext cx="7315200" cy="85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3600" u="sng" dirty="0">
                <a:solidFill>
                  <a:schemeClr val="bg1"/>
                </a:solidFill>
                <a:latin typeface="Forte" panose="03060902040502070203" pitchFamily="66" charset="0"/>
                <a:hlinkClick r:id="rId3"/>
              </a:rPr>
              <a:t>Avez vous bien suivi ?</a:t>
            </a:r>
            <a:endParaRPr sz="3600" dirty="0">
              <a:solidFill>
                <a:schemeClr val="bg1"/>
              </a:solidFill>
              <a:latin typeface="Forte" panose="03060902040502070203" pitchFamily="66"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3"/>
          <p:cNvSpPr txBox="1">
            <a:spLocks noGrp="1"/>
          </p:cNvSpPr>
          <p:nvPr>
            <p:ph type="title"/>
          </p:nvPr>
        </p:nvSpPr>
        <p:spPr>
          <a:xfrm>
            <a:off x="1388625" y="772725"/>
            <a:ext cx="6366900" cy="1863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t>82 200 000</a:t>
            </a:r>
            <a:endParaRPr dirty="0"/>
          </a:p>
        </p:txBody>
      </p:sp>
      <p:sp>
        <p:nvSpPr>
          <p:cNvPr id="415" name="Google Shape;415;p33"/>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fr" dirty="0"/>
              <a:t>Nombre de mégots jetés durant notre présentation (valeur approximative)</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4"/>
          <p:cNvSpPr txBox="1">
            <a:spLocks noGrp="1"/>
          </p:cNvSpPr>
          <p:nvPr>
            <p:ph type="title"/>
          </p:nvPr>
        </p:nvSpPr>
        <p:spPr>
          <a:xfrm>
            <a:off x="1372975" y="505250"/>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Bibliographie </a:t>
            </a:r>
            <a:endParaRPr dirty="0"/>
          </a:p>
        </p:txBody>
      </p:sp>
      <p:sp>
        <p:nvSpPr>
          <p:cNvPr id="421" name="Google Shape;421;p34"/>
          <p:cNvSpPr txBox="1">
            <a:spLocks noGrp="1"/>
          </p:cNvSpPr>
          <p:nvPr>
            <p:ph type="body" idx="1"/>
          </p:nvPr>
        </p:nvSpPr>
        <p:spPr>
          <a:xfrm>
            <a:off x="317500" y="1254300"/>
            <a:ext cx="8791200" cy="38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400" b="1" u="sng" dirty="0"/>
              <a:t>Sites web:</a:t>
            </a:r>
            <a:endParaRPr sz="1400" b="1" u="sng" dirty="0"/>
          </a:p>
          <a:p>
            <a:pPr marL="0" lvl="0" indent="0" algn="l" rtl="0">
              <a:spcBef>
                <a:spcPts val="1600"/>
              </a:spcBef>
              <a:spcAft>
                <a:spcPts val="0"/>
              </a:spcAft>
              <a:buNone/>
            </a:pPr>
            <a:r>
              <a:rPr lang="fr" sz="1200" b="1" dirty="0">
                <a:solidFill>
                  <a:srgbClr val="000000"/>
                </a:solidFill>
              </a:rPr>
              <a:t>Le Mégot Défi </a:t>
            </a:r>
            <a:r>
              <a:rPr lang="fr" sz="1200" dirty="0">
                <a:solidFill>
                  <a:srgbClr val="000000"/>
                </a:solidFill>
              </a:rPr>
              <a:t>[En ligne] [consulté en mars 2019) Disponible sur: </a:t>
            </a:r>
            <a:r>
              <a:rPr lang="fr" sz="1200" u="sng" dirty="0">
                <a:solidFill>
                  <a:schemeClr val="hlink"/>
                </a:solidFill>
                <a:hlinkClick r:id="rId3"/>
              </a:rPr>
              <a:t>https://lemegotdefi.wordpress.com/le-megot-2/dossier-dinformation/</a:t>
            </a:r>
            <a:r>
              <a:rPr lang="fr" sz="1200" dirty="0">
                <a:solidFill>
                  <a:srgbClr val="000000"/>
                </a:solidFill>
              </a:rPr>
              <a:t> ,</a:t>
            </a:r>
            <a:r>
              <a:rPr lang="fr" dirty="0"/>
              <a:t> </a:t>
            </a:r>
            <a:r>
              <a:rPr lang="fr" u="sng" dirty="0">
                <a:solidFill>
                  <a:schemeClr val="accent5"/>
                </a:solidFill>
                <a:hlinkClick r:id="rId4"/>
              </a:rPr>
              <a:t>https://me-go.fr/</a:t>
            </a:r>
            <a:r>
              <a:rPr lang="fr" u="sng" dirty="0">
                <a:solidFill>
                  <a:schemeClr val="accent5"/>
                </a:solidFill>
                <a:hlinkClick r:id="rId5"/>
              </a:rPr>
              <a:t>/</a:t>
            </a:r>
            <a:endParaRPr sz="1200" dirty="0">
              <a:solidFill>
                <a:srgbClr val="000000"/>
              </a:solidFill>
            </a:endParaRPr>
          </a:p>
          <a:p>
            <a:pPr marL="0" lvl="0" indent="0" algn="l" rtl="0">
              <a:spcBef>
                <a:spcPts val="1600"/>
              </a:spcBef>
              <a:spcAft>
                <a:spcPts val="0"/>
              </a:spcAft>
              <a:buNone/>
            </a:pPr>
            <a:r>
              <a:rPr lang="fr" sz="1200" b="1" dirty="0">
                <a:solidFill>
                  <a:srgbClr val="000000"/>
                </a:solidFill>
              </a:rPr>
              <a:t> Stop Gumégo</a:t>
            </a:r>
            <a:r>
              <a:rPr lang="fr" sz="1200" dirty="0">
                <a:solidFill>
                  <a:srgbClr val="000000"/>
                </a:solidFill>
              </a:rPr>
              <a:t> [En ligne] 2013 (consulté en mars) Disponible sur: 2019 </a:t>
            </a:r>
            <a:r>
              <a:rPr lang="fr" u="sng" dirty="0">
                <a:solidFill>
                  <a:schemeClr val="accent5"/>
                </a:solidFill>
                <a:hlinkClick r:id="rId5"/>
              </a:rPr>
              <a:t>http://www.gumego.com/transformer-megots-brique/</a:t>
            </a:r>
            <a:endParaRPr sz="1200" u="sng" dirty="0"/>
          </a:p>
          <a:p>
            <a:pPr marL="0" lvl="0" indent="0" algn="l" rtl="0">
              <a:spcBef>
                <a:spcPts val="1600"/>
              </a:spcBef>
              <a:spcAft>
                <a:spcPts val="0"/>
              </a:spcAft>
              <a:buNone/>
            </a:pPr>
            <a:r>
              <a:rPr lang="fr" b="1" dirty="0">
                <a:solidFill>
                  <a:srgbClr val="000000"/>
                </a:solidFill>
              </a:rPr>
              <a:t>Quizz.biz </a:t>
            </a:r>
            <a:r>
              <a:rPr lang="fr" dirty="0">
                <a:solidFill>
                  <a:srgbClr val="000000"/>
                </a:solidFill>
              </a:rPr>
              <a:t> </a:t>
            </a:r>
            <a:r>
              <a:rPr lang="fr" sz="1200" dirty="0">
                <a:solidFill>
                  <a:srgbClr val="000000"/>
                </a:solidFill>
              </a:rPr>
              <a:t>[En ligne] 2019 [consulté en mars) Disponible sur: 2019 </a:t>
            </a:r>
            <a:r>
              <a:rPr lang="fr" sz="1200" u="sng" dirty="0">
                <a:solidFill>
                  <a:schemeClr val="hlink"/>
                </a:solidFill>
                <a:hlinkClick r:id="rId6"/>
              </a:rPr>
              <a:t>https://www.quizz.biz/quizz-230081.html#debutform230081</a:t>
            </a:r>
            <a:endParaRPr sz="1200" u="sng" dirty="0"/>
          </a:p>
          <a:p>
            <a:pPr marL="0" lvl="0" indent="0" algn="l" rtl="0">
              <a:spcBef>
                <a:spcPts val="1600"/>
              </a:spcBef>
              <a:spcAft>
                <a:spcPts val="0"/>
              </a:spcAft>
              <a:buClr>
                <a:srgbClr val="000000"/>
              </a:buClr>
              <a:buSzPts val="1100"/>
              <a:buFont typeface="Arial"/>
              <a:buNone/>
            </a:pPr>
            <a:r>
              <a:rPr lang="fr" sz="1200" b="1" dirty="0">
                <a:solidFill>
                  <a:srgbClr val="000000"/>
                </a:solidFill>
                <a:latin typeface="Arial"/>
                <a:ea typeface="Arial"/>
                <a:cs typeface="Arial"/>
                <a:sym typeface="Arial"/>
              </a:rPr>
              <a:t>Etude des filières de collecte et de traitement des mégots de cigarettes, </a:t>
            </a:r>
            <a:r>
              <a:rPr lang="fr" sz="1200" dirty="0">
                <a:solidFill>
                  <a:srgbClr val="000000"/>
                </a:solidFill>
                <a:latin typeface="Arial"/>
                <a:ea typeface="Arial"/>
                <a:cs typeface="Arial"/>
                <a:sym typeface="Arial"/>
              </a:rPr>
              <a:t>INERIS-DRC-17-162405-01313C </a:t>
            </a:r>
            <a:r>
              <a:rPr lang="fr" sz="1200" dirty="0">
                <a:solidFill>
                  <a:srgbClr val="000000"/>
                </a:solidFill>
              </a:rPr>
              <a:t>[En ligne] </a:t>
            </a:r>
            <a:r>
              <a:rPr lang="fr" sz="1200" dirty="0">
                <a:solidFill>
                  <a:srgbClr val="000000"/>
                </a:solidFill>
                <a:latin typeface="Arial"/>
                <a:ea typeface="Arial"/>
                <a:cs typeface="Arial"/>
                <a:sym typeface="Arial"/>
              </a:rPr>
              <a:t>12/09/2017 (consulté en février 2019) Disponible sur: </a:t>
            </a:r>
            <a:r>
              <a:rPr lang="fr" sz="1200" u="sng" dirty="0">
                <a:solidFill>
                  <a:schemeClr val="accent5"/>
                </a:solidFill>
                <a:hlinkClick r:id="rId7"/>
              </a:rPr>
              <a:t>https://www.actu-environnement.com/</a:t>
            </a:r>
            <a:r>
              <a:rPr lang="fr" sz="1200" dirty="0"/>
              <a:t> </a:t>
            </a:r>
            <a:endParaRPr sz="1200" u="sng" dirty="0"/>
          </a:p>
          <a:p>
            <a:pPr marL="0" lvl="0" indent="0" algn="l" rtl="0">
              <a:spcBef>
                <a:spcPts val="1600"/>
              </a:spcBef>
              <a:spcAft>
                <a:spcPts val="0"/>
              </a:spcAft>
              <a:buNone/>
            </a:pPr>
            <a:endParaRPr sz="1200" b="1" dirty="0"/>
          </a:p>
          <a:p>
            <a:pPr marL="457200" lvl="0" indent="0" algn="l" rtl="0">
              <a:lnSpc>
                <a:spcPct val="200000"/>
              </a:lnSpc>
              <a:spcBef>
                <a:spcPts val="1600"/>
              </a:spcBef>
              <a:spcAft>
                <a:spcPts val="0"/>
              </a:spcAft>
              <a:buNone/>
            </a:pPr>
            <a:endParaRPr dirty="0"/>
          </a:p>
          <a:p>
            <a:pPr marL="457200" lvl="0" indent="0" algn="l" rtl="0">
              <a:lnSpc>
                <a:spcPct val="200000"/>
              </a:lnSpc>
              <a:spcBef>
                <a:spcPts val="1600"/>
              </a:spcBef>
              <a:spcAft>
                <a:spcPts val="160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5"/>
          <p:cNvSpPr txBox="1">
            <a:spLocks noGrp="1"/>
          </p:cNvSpPr>
          <p:nvPr>
            <p:ph type="title"/>
          </p:nvPr>
        </p:nvSpPr>
        <p:spPr>
          <a:xfrm>
            <a:off x="1233425" y="586425"/>
            <a:ext cx="7503000" cy="78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Bibliographie</a:t>
            </a:r>
            <a:endParaRPr dirty="0"/>
          </a:p>
        </p:txBody>
      </p:sp>
      <p:sp>
        <p:nvSpPr>
          <p:cNvPr id="427" name="Google Shape;427;p35"/>
          <p:cNvSpPr txBox="1">
            <a:spLocks noGrp="1"/>
          </p:cNvSpPr>
          <p:nvPr>
            <p:ph type="body" idx="1"/>
          </p:nvPr>
        </p:nvSpPr>
        <p:spPr>
          <a:xfrm>
            <a:off x="559025" y="978075"/>
            <a:ext cx="8480700" cy="439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dirty="0"/>
              <a:t>  </a:t>
            </a:r>
            <a:endParaRPr dirty="0"/>
          </a:p>
          <a:p>
            <a:pPr marL="0" lvl="0" indent="0" algn="l" rtl="0">
              <a:lnSpc>
                <a:spcPct val="100000"/>
              </a:lnSpc>
              <a:spcBef>
                <a:spcPts val="1600"/>
              </a:spcBef>
              <a:spcAft>
                <a:spcPts val="0"/>
              </a:spcAft>
              <a:buNone/>
            </a:pPr>
            <a:r>
              <a:rPr lang="fr" sz="1400" b="1" u="sng" dirty="0"/>
              <a:t>Vidéos:</a:t>
            </a:r>
            <a:endParaRPr sz="1400" b="1" u="sng" dirty="0"/>
          </a:p>
          <a:p>
            <a:pPr marL="0" lvl="0" indent="0" algn="l" rtl="0">
              <a:lnSpc>
                <a:spcPct val="100000"/>
              </a:lnSpc>
              <a:spcBef>
                <a:spcPts val="1200"/>
              </a:spcBef>
              <a:spcAft>
                <a:spcPts val="0"/>
              </a:spcAft>
              <a:buNone/>
            </a:pPr>
            <a:r>
              <a:rPr lang="fr" dirty="0"/>
              <a:t> </a:t>
            </a:r>
            <a:r>
              <a:rPr lang="fr" b="1" dirty="0"/>
              <a:t>Comment recycler les mégots</a:t>
            </a:r>
            <a:r>
              <a:rPr lang="fr" dirty="0"/>
              <a:t>.BRUT[en ligne]janvier 2019 [consulté en février]. Disponible sur </a:t>
            </a:r>
            <a:r>
              <a:rPr lang="fr" sz="1100" u="sng" dirty="0">
                <a:solidFill>
                  <a:schemeClr val="accent5"/>
                </a:solidFill>
                <a:latin typeface="Arial"/>
                <a:ea typeface="Arial"/>
                <a:cs typeface="Arial"/>
                <a:sym typeface="Arial"/>
                <a:hlinkClick r:id="rId3"/>
              </a:rPr>
              <a:t>www.youtube.com</a:t>
            </a:r>
            <a:r>
              <a:rPr lang="fr" dirty="0"/>
              <a:t> vidéo: 3 min 13 s</a:t>
            </a:r>
            <a:endParaRPr dirty="0"/>
          </a:p>
          <a:p>
            <a:pPr marL="0" lvl="0" indent="0" algn="l" rtl="0">
              <a:lnSpc>
                <a:spcPct val="100000"/>
              </a:lnSpc>
              <a:spcBef>
                <a:spcPts val="1200"/>
              </a:spcBef>
              <a:spcAft>
                <a:spcPts val="0"/>
              </a:spcAft>
              <a:buNone/>
            </a:pPr>
            <a:r>
              <a:rPr lang="fr" dirty="0"/>
              <a:t> </a:t>
            </a:r>
            <a:r>
              <a:rPr lang="fr" b="1" dirty="0"/>
              <a:t>Mégot, autopsie d’un pollueur de taille</a:t>
            </a:r>
            <a:r>
              <a:rPr lang="fr" dirty="0"/>
              <a:t>,Actu environnement [en ligne] janvier 2018 [consulté en mars]. Disponible sur </a:t>
            </a:r>
            <a:r>
              <a:rPr lang="fr" sz="1200" u="sng" dirty="0">
                <a:solidFill>
                  <a:schemeClr val="accent5"/>
                </a:solidFill>
                <a:hlinkClick r:id="rId4"/>
              </a:rPr>
              <a:t> </a:t>
            </a:r>
            <a:r>
              <a:rPr lang="fr" sz="1100" u="sng" dirty="0">
                <a:solidFill>
                  <a:schemeClr val="accent5"/>
                </a:solidFill>
                <a:latin typeface="Arial"/>
                <a:ea typeface="Arial"/>
                <a:cs typeface="Arial"/>
                <a:sym typeface="Arial"/>
                <a:hlinkClick r:id="rId3"/>
              </a:rPr>
              <a:t>www.youtube.com</a:t>
            </a:r>
            <a:r>
              <a:rPr lang="fr" b="1" dirty="0"/>
              <a:t> </a:t>
            </a:r>
            <a:r>
              <a:rPr lang="fr" dirty="0"/>
              <a:t>vidéo: 6 min 55 s</a:t>
            </a:r>
            <a:endParaRPr dirty="0"/>
          </a:p>
          <a:p>
            <a:pPr marL="0" lvl="0" indent="0" algn="l" rtl="0">
              <a:lnSpc>
                <a:spcPct val="100000"/>
              </a:lnSpc>
              <a:spcBef>
                <a:spcPts val="1200"/>
              </a:spcBef>
              <a:spcAft>
                <a:spcPts val="0"/>
              </a:spcAft>
              <a:buNone/>
            </a:pPr>
            <a:r>
              <a:rPr lang="fr" b="1" dirty="0"/>
              <a:t> Reportage recyclage des mégots de cigarette </a:t>
            </a:r>
            <a:r>
              <a:rPr lang="fr" sz="1200" b="1" dirty="0">
                <a:highlight>
                  <a:srgbClr val="FFFFFF"/>
                </a:highlight>
              </a:rPr>
              <a:t>Eco- action- plus </a:t>
            </a:r>
            <a:r>
              <a:rPr lang="fr" sz="1200" dirty="0">
                <a:highlight>
                  <a:srgbClr val="FFFFFF"/>
                </a:highlight>
              </a:rPr>
              <a:t>[en ligne] </a:t>
            </a:r>
            <a:r>
              <a:rPr lang="fr" sz="1200" dirty="0">
                <a:solidFill>
                  <a:srgbClr val="000000"/>
                </a:solidFill>
                <a:highlight>
                  <a:srgbClr val="FFFFFF"/>
                </a:highlight>
              </a:rPr>
              <a:t>le 24 juin 2018 [consulté en janvier].Disponible sur </a:t>
            </a:r>
            <a:r>
              <a:rPr lang="fr" sz="1100" u="sng" dirty="0">
                <a:solidFill>
                  <a:schemeClr val="accent5"/>
                </a:solidFill>
                <a:latin typeface="Arial"/>
                <a:ea typeface="Arial"/>
                <a:cs typeface="Arial"/>
                <a:sym typeface="Arial"/>
                <a:hlinkClick r:id="rId3"/>
              </a:rPr>
              <a:t>www.youtube.com</a:t>
            </a:r>
            <a:r>
              <a:rPr lang="fr" sz="1200" dirty="0">
                <a:solidFill>
                  <a:srgbClr val="000000"/>
                </a:solidFill>
                <a:highlight>
                  <a:srgbClr val="FFFFFF"/>
                </a:highlight>
              </a:rPr>
              <a:t> vidéo: 1 min 36 s</a:t>
            </a:r>
            <a:endParaRPr sz="1200" dirty="0">
              <a:solidFill>
                <a:srgbClr val="000000"/>
              </a:solidFill>
              <a:highlight>
                <a:srgbClr val="FFFFFF"/>
              </a:highlight>
            </a:endParaRPr>
          </a:p>
          <a:p>
            <a:pPr marL="0" lvl="0" indent="0" algn="l" rtl="0">
              <a:lnSpc>
                <a:spcPct val="100000"/>
              </a:lnSpc>
              <a:spcBef>
                <a:spcPts val="1200"/>
              </a:spcBef>
              <a:spcAft>
                <a:spcPts val="0"/>
              </a:spcAft>
              <a:buNone/>
            </a:pPr>
            <a:r>
              <a:rPr lang="fr" sz="1200" dirty="0">
                <a:solidFill>
                  <a:srgbClr val="000000"/>
                </a:solidFill>
                <a:highlight>
                  <a:srgbClr val="FFFFFF"/>
                </a:highlight>
              </a:rPr>
              <a:t> </a:t>
            </a:r>
            <a:r>
              <a:rPr lang="fr" sz="1200" b="1" dirty="0">
                <a:solidFill>
                  <a:srgbClr val="000000"/>
                </a:solidFill>
                <a:latin typeface="Arial"/>
                <a:ea typeface="Arial"/>
                <a:cs typeface="Arial"/>
                <a:sym typeface="Arial"/>
              </a:rPr>
              <a:t>Recyclage de déchets toxiques: des mégots transformés en bancs!; </a:t>
            </a:r>
            <a:r>
              <a:rPr lang="fr" sz="1200" dirty="0">
                <a:solidFill>
                  <a:srgbClr val="000000"/>
                </a:solidFill>
                <a:latin typeface="Arial"/>
                <a:ea typeface="Arial"/>
                <a:cs typeface="Arial"/>
                <a:sym typeface="Arial"/>
              </a:rPr>
              <a:t>AFP [en ligne] juin 2018 [consulté en février].Disponible sur </a:t>
            </a:r>
            <a:r>
              <a:rPr lang="fr" sz="1100" u="sng" dirty="0">
                <a:solidFill>
                  <a:schemeClr val="accent5"/>
                </a:solidFill>
                <a:latin typeface="Arial"/>
                <a:ea typeface="Arial"/>
                <a:cs typeface="Arial"/>
                <a:sym typeface="Arial"/>
                <a:hlinkClick r:id="rId3"/>
              </a:rPr>
              <a:t>www.youtube.com</a:t>
            </a:r>
            <a:r>
              <a:rPr lang="fr" sz="1200" dirty="0">
                <a:solidFill>
                  <a:srgbClr val="000000"/>
                </a:solidFill>
                <a:highlight>
                  <a:schemeClr val="lt1"/>
                </a:highlight>
              </a:rPr>
              <a:t>  vidéo: 2 min 31 s</a:t>
            </a:r>
            <a:endParaRPr sz="1200" dirty="0">
              <a:solidFill>
                <a:srgbClr val="000000"/>
              </a:solidFill>
              <a:latin typeface="Arial"/>
              <a:ea typeface="Arial"/>
              <a:cs typeface="Arial"/>
              <a:sym typeface="Arial"/>
            </a:endParaRPr>
          </a:p>
          <a:p>
            <a:pPr marL="0" lvl="0" indent="0" algn="l" rtl="0">
              <a:lnSpc>
                <a:spcPct val="100000"/>
              </a:lnSpc>
              <a:spcBef>
                <a:spcPts val="1200"/>
              </a:spcBef>
              <a:spcAft>
                <a:spcPts val="0"/>
              </a:spcAft>
              <a:buNone/>
            </a:pPr>
            <a:r>
              <a:rPr lang="fr" sz="1100" b="1" dirty="0">
                <a:solidFill>
                  <a:srgbClr val="000000"/>
                </a:solidFill>
                <a:latin typeface="Arial"/>
                <a:ea typeface="Arial"/>
                <a:cs typeface="Arial"/>
                <a:sym typeface="Arial"/>
              </a:rPr>
              <a:t>REPORTAGE RECYCLAGE DES MÉGOTS DE CIGARETTES avec MéGO!-</a:t>
            </a:r>
            <a:r>
              <a:rPr lang="fr" sz="1100" dirty="0">
                <a:solidFill>
                  <a:srgbClr val="000000"/>
                </a:solidFill>
                <a:latin typeface="Arial"/>
                <a:ea typeface="Arial"/>
                <a:cs typeface="Arial"/>
                <a:sym typeface="Arial"/>
              </a:rPr>
              <a:t>Eco-action-plus[en ligne] juin 2018 [consulté en mars]. Disponible sur: </a:t>
            </a:r>
            <a:r>
              <a:rPr lang="fr" sz="1100" u="sng" dirty="0">
                <a:solidFill>
                  <a:schemeClr val="hlink"/>
                </a:solidFill>
                <a:latin typeface="Arial"/>
                <a:ea typeface="Arial"/>
                <a:cs typeface="Arial"/>
                <a:sym typeface="Arial"/>
                <a:hlinkClick r:id="rId3"/>
              </a:rPr>
              <a:t>www.youtube.com</a:t>
            </a:r>
            <a:r>
              <a:rPr lang="fr" sz="1100" dirty="0">
                <a:solidFill>
                  <a:srgbClr val="000000"/>
                </a:solidFill>
                <a:latin typeface="Arial"/>
                <a:ea typeface="Arial"/>
                <a:cs typeface="Arial"/>
                <a:sym typeface="Arial"/>
              </a:rPr>
              <a:t> vidéo: 1min 24 s</a:t>
            </a:r>
            <a:endParaRPr sz="1100" dirty="0">
              <a:solidFill>
                <a:srgbClr val="000000"/>
              </a:solidFill>
              <a:latin typeface="Arial"/>
              <a:ea typeface="Arial"/>
              <a:cs typeface="Arial"/>
              <a:sym typeface="Arial"/>
            </a:endParaRPr>
          </a:p>
          <a:p>
            <a:pPr marL="0" lvl="0" indent="0" algn="l" rtl="0">
              <a:spcBef>
                <a:spcPts val="1200"/>
              </a:spcBef>
              <a:spcAft>
                <a:spcPts val="0"/>
              </a:spcAft>
              <a:buNone/>
            </a:pPr>
            <a:endParaRPr sz="1100" dirty="0"/>
          </a:p>
          <a:p>
            <a:pPr marL="0" lvl="0" indent="0" algn="l" rtl="0">
              <a:spcBef>
                <a:spcPts val="1600"/>
              </a:spcBef>
              <a:spcAft>
                <a:spcPts val="1600"/>
              </a:spcAft>
              <a:buNone/>
            </a:pPr>
            <a:endParaRPr dirty="0"/>
          </a:p>
        </p:txBody>
      </p:sp>
    </p:spTree>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1155</Words>
  <Application>Microsoft Office PowerPoint</Application>
  <PresentationFormat>Affichage à l'écran (16:9)</PresentationFormat>
  <Paragraphs>106</Paragraphs>
  <Slides>23</Slides>
  <Notes>23</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23</vt:i4>
      </vt:variant>
    </vt:vector>
  </HeadingPairs>
  <TitlesOfParts>
    <vt:vector size="33" baseType="lpstr">
      <vt:lpstr>Economica</vt:lpstr>
      <vt:lpstr>Arial</vt:lpstr>
      <vt:lpstr>Harlow Solid Italic</vt:lpstr>
      <vt:lpstr>Maven Pro</vt:lpstr>
      <vt:lpstr>Berlin Sans FB</vt:lpstr>
      <vt:lpstr>Nunito</vt:lpstr>
      <vt:lpstr>Georgia</vt:lpstr>
      <vt:lpstr>Lobster</vt:lpstr>
      <vt:lpstr>Forte</vt:lpstr>
      <vt:lpstr>Momentum</vt:lpstr>
      <vt:lpstr>Les mégots dans la ville</vt:lpstr>
      <vt:lpstr>Présentation PowerPoint</vt:lpstr>
      <vt:lpstr>Problématique:  Peut-on donner une seconde vie aux  mégots? Quels sont les impacts de cette pollution sur notre environnement?</vt:lpstr>
      <vt:lpstr>Présentation PowerPoint</vt:lpstr>
      <vt:lpstr>Pollution engendrée par le mégot</vt:lpstr>
      <vt:lpstr>La composition du mégot</vt:lpstr>
      <vt:lpstr>Présentation PowerPoint</vt:lpstr>
      <vt:lpstr>Le mégot de cigarette est composé de trois éléments :  - des restes de tabac - d’un filtre (98% des cigarettes vendus sont avec filtre) - de papier entourant le filtre</vt:lpstr>
      <vt:lpstr>B. Le traitement des déchets</vt:lpstr>
      <vt:lpstr>C.Pollution de l'environnement </vt:lpstr>
      <vt:lpstr>Exploitation du résultat avec la mesure du pH</vt:lpstr>
      <vt:lpstr>D. Les solutions</vt:lpstr>
      <vt:lpstr>137 000</vt:lpstr>
      <vt:lpstr>II. Le recyclage du mégot</vt:lpstr>
      <vt:lpstr>Présentation PowerPoint</vt:lpstr>
      <vt:lpstr>A notre échelle</vt:lpstr>
      <vt:lpstr>B. A l’échelle industrielle</vt:lpstr>
      <vt:lpstr>III. Notre plan de communication</vt:lpstr>
      <vt:lpstr>Présentation PowerPoint</vt:lpstr>
      <vt:lpstr>Présentation PowerPoint</vt:lpstr>
      <vt:lpstr>82 200 000</vt:lpstr>
      <vt:lpstr>Bibliographie </vt:lpstr>
      <vt:lpstr>Bibliographie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mégots dans la ville</dc:title>
  <dc:creator>AKSOY Béritan</dc:creator>
  <cp:lastModifiedBy>Administrateur</cp:lastModifiedBy>
  <cp:revision>4</cp:revision>
  <dcterms:modified xsi:type="dcterms:W3CDTF">2019-03-18T10:42:19Z</dcterms:modified>
</cp:coreProperties>
</file>