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62" r:id="rId5"/>
    <p:sldId id="259" r:id="rId6"/>
    <p:sldId id="263" r:id="rId7"/>
    <p:sldId id="261" r:id="rId8"/>
    <p:sldId id="260" r:id="rId9"/>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8" d="100"/>
          <a:sy n="88" d="100"/>
        </p:scale>
        <p:origin x="57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oleObject" Target="file:///F:\parlons%20chimie.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s-EC" sz="2000" dirty="0" err="1" smtClean="0"/>
              <a:t>Type</a:t>
            </a:r>
            <a:r>
              <a:rPr lang="es-EC" sz="2000" baseline="0" dirty="0" smtClean="0"/>
              <a:t> de </a:t>
            </a:r>
            <a:r>
              <a:rPr lang="es-EC" sz="2000" baseline="0" dirty="0" err="1" smtClean="0"/>
              <a:t>souvenirs</a:t>
            </a:r>
            <a:r>
              <a:rPr lang="es-EC" sz="2000" baseline="0" dirty="0" smtClean="0"/>
              <a:t> </a:t>
            </a:r>
            <a:endParaRPr lang="es-EC" sz="2000" dirty="0"/>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Hoja1!$B$2:$E$2</c:f>
              <c:strCache>
                <c:ptCount val="4"/>
                <c:pt idx="0">
                  <c:v>souvenirs géographiques </c:v>
                </c:pt>
                <c:pt idx="1">
                  <c:v>souvenir d'enfance </c:v>
                </c:pt>
                <c:pt idx="2">
                  <c:v>souvenir de la famille </c:v>
                </c:pt>
                <c:pt idx="3">
                  <c:v>réponses hors sujet </c:v>
                </c:pt>
              </c:strCache>
            </c:strRef>
          </c:cat>
          <c:val>
            <c:numRef>
              <c:f>Hoja1!$B$3:$E$3</c:f>
              <c:numCache>
                <c:formatCode>General</c:formatCode>
                <c:ptCount val="4"/>
                <c:pt idx="0">
                  <c:v>3</c:v>
                </c:pt>
                <c:pt idx="1">
                  <c:v>4</c:v>
                </c:pt>
                <c:pt idx="2">
                  <c:v>7</c:v>
                </c:pt>
                <c:pt idx="3">
                  <c:v>7</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1"/>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legendEntry>
      <c:layout>
        <c:manualLayout>
          <c:xMode val="edge"/>
          <c:yMode val="edge"/>
          <c:x val="0.15293737903974125"/>
          <c:y val="0.88698741181822616"/>
          <c:w val="0.73284564808186858"/>
          <c:h val="0.10146143331641085"/>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lvl1pPr algn="l">
              <a:defRPr/>
            </a:lvl1pPr>
          </a:lstStyle>
          <a:p>
            <a:fld id="{70D8C73D-5C20-48D6-9F55-E8AEA5A417E6}" type="datetimeFigureOut">
              <a:rPr lang="es-EC" smtClean="0"/>
              <a:t>15/2/2019</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58D0624-4435-4756-867D-429525D4A1E6}" type="slidenum">
              <a:rPr lang="es-EC" smtClean="0"/>
              <a:t>‹N°›</a:t>
            </a:fld>
            <a:endParaRPr lang="es-EC"/>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0513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0D8C73D-5C20-48D6-9F55-E8AEA5A417E6}" type="datetimeFigureOut">
              <a:rPr lang="es-EC" smtClean="0"/>
              <a:t>15/2/2019</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58D0624-4435-4756-867D-429525D4A1E6}" type="slidenum">
              <a:rPr lang="es-EC" smtClean="0"/>
              <a:t>‹N°›</a:t>
            </a:fld>
            <a:endParaRPr lang="es-EC"/>
          </a:p>
        </p:txBody>
      </p:sp>
    </p:spTree>
    <p:extLst>
      <p:ext uri="{BB962C8B-B14F-4D97-AF65-F5344CB8AC3E}">
        <p14:creationId xmlns:p14="http://schemas.microsoft.com/office/powerpoint/2010/main" val="984274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0D8C73D-5C20-48D6-9F55-E8AEA5A417E6}" type="datetimeFigureOut">
              <a:rPr lang="es-EC" smtClean="0"/>
              <a:t>15/2/2019</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58D0624-4435-4756-867D-429525D4A1E6}" type="slidenum">
              <a:rPr lang="es-EC" smtClean="0"/>
              <a:t>‹N°›</a:t>
            </a:fld>
            <a:endParaRPr lang="es-EC"/>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7124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70D8C73D-5C20-48D6-9F55-E8AEA5A417E6}" type="datetimeFigureOut">
              <a:rPr lang="es-EC" smtClean="0"/>
              <a:t>15/2/2019</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F58D0624-4435-4756-867D-429525D4A1E6}" type="slidenum">
              <a:rPr lang="es-EC" smtClean="0"/>
              <a:t>‹N°›</a:t>
            </a:fld>
            <a:endParaRPr lang="es-EC"/>
          </a:p>
        </p:txBody>
      </p:sp>
    </p:spTree>
    <p:extLst>
      <p:ext uri="{BB962C8B-B14F-4D97-AF65-F5344CB8AC3E}">
        <p14:creationId xmlns:p14="http://schemas.microsoft.com/office/powerpoint/2010/main" val="3825103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24128" y="2967788"/>
            <a:ext cx="4754880" cy="33415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s-ES" smtClean="0"/>
              <a:t>Haga clic para modificar el estilo de texto del patrón</a:t>
            </a:r>
          </a:p>
        </p:txBody>
      </p:sp>
      <p:sp>
        <p:nvSpPr>
          <p:cNvPr id="6" name="Content Placeholder 5"/>
          <p:cNvSpPr>
            <a:spLocks noGrp="1"/>
          </p:cNvSpPr>
          <p:nvPr>
            <p:ph sz="quarter" idx="4"/>
          </p:nvPr>
        </p:nvSpPr>
        <p:spPr>
          <a:xfrm>
            <a:off x="5990888" y="2967788"/>
            <a:ext cx="4754880" cy="33415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70D8C73D-5C20-48D6-9F55-E8AEA5A417E6}" type="datetimeFigureOut">
              <a:rPr lang="es-EC" smtClean="0"/>
              <a:t>15/2/2019</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F58D0624-4435-4756-867D-429525D4A1E6}" type="slidenum">
              <a:rPr lang="es-EC" smtClean="0"/>
              <a:t>‹N°›</a:t>
            </a:fld>
            <a:endParaRPr lang="es-EC"/>
          </a:p>
        </p:txBody>
      </p:sp>
    </p:spTree>
    <p:extLst>
      <p:ext uri="{BB962C8B-B14F-4D97-AF65-F5344CB8AC3E}">
        <p14:creationId xmlns:p14="http://schemas.microsoft.com/office/powerpoint/2010/main" val="3320252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70D8C73D-5C20-48D6-9F55-E8AEA5A417E6}" type="datetimeFigureOut">
              <a:rPr lang="es-EC" smtClean="0"/>
              <a:t>15/2/2019</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F58D0624-4435-4756-867D-429525D4A1E6}" type="slidenum">
              <a:rPr lang="es-EC" smtClean="0"/>
              <a:t>‹N°›</a:t>
            </a:fld>
            <a:endParaRPr lang="es-EC"/>
          </a:p>
        </p:txBody>
      </p:sp>
    </p:spTree>
    <p:extLst>
      <p:ext uri="{BB962C8B-B14F-4D97-AF65-F5344CB8AC3E}">
        <p14:creationId xmlns:p14="http://schemas.microsoft.com/office/powerpoint/2010/main" val="1523676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D8C73D-5C20-48D6-9F55-E8AEA5A417E6}" type="datetimeFigureOut">
              <a:rPr lang="es-EC" smtClean="0"/>
              <a:t>15/2/2019</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F58D0624-4435-4756-867D-429525D4A1E6}" type="slidenum">
              <a:rPr lang="es-EC" smtClean="0"/>
              <a:t>‹N°›</a:t>
            </a:fld>
            <a:endParaRPr lang="es-EC"/>
          </a:p>
        </p:txBody>
      </p:sp>
    </p:spTree>
    <p:extLst>
      <p:ext uri="{BB962C8B-B14F-4D97-AF65-F5344CB8AC3E}">
        <p14:creationId xmlns:p14="http://schemas.microsoft.com/office/powerpoint/2010/main" val="4052924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0D8C73D-5C20-48D6-9F55-E8AEA5A417E6}" type="datetimeFigureOut">
              <a:rPr lang="es-EC" smtClean="0"/>
              <a:t>15/2/2019</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F58D0624-4435-4756-867D-429525D4A1E6}" type="slidenum">
              <a:rPr lang="es-EC" smtClean="0"/>
              <a:t>‹N°›</a:t>
            </a:fld>
            <a:endParaRPr lang="es-EC"/>
          </a:p>
        </p:txBody>
      </p:sp>
    </p:spTree>
    <p:extLst>
      <p:ext uri="{BB962C8B-B14F-4D97-AF65-F5344CB8AC3E}">
        <p14:creationId xmlns:p14="http://schemas.microsoft.com/office/powerpoint/2010/main" val="2828848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0D8C73D-5C20-48D6-9F55-E8AEA5A417E6}" type="datetimeFigureOut">
              <a:rPr lang="es-EC" smtClean="0"/>
              <a:t>15/2/2019</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F58D0624-4435-4756-867D-429525D4A1E6}" type="slidenum">
              <a:rPr lang="es-EC" smtClean="0"/>
              <a:t>‹N°›</a:t>
            </a:fld>
            <a:endParaRPr lang="es-EC"/>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3036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0D8C73D-5C20-48D6-9F55-E8AEA5A417E6}" type="datetimeFigureOut">
              <a:rPr lang="es-EC" smtClean="0"/>
              <a:t>15/2/2019</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58D0624-4435-4756-867D-429525D4A1E6}" type="slidenum">
              <a:rPr lang="es-EC" smtClean="0"/>
              <a:t>‹N°›</a:t>
            </a:fld>
            <a:endParaRPr lang="es-EC"/>
          </a:p>
        </p:txBody>
      </p:sp>
    </p:spTree>
    <p:extLst>
      <p:ext uri="{BB962C8B-B14F-4D97-AF65-F5344CB8AC3E}">
        <p14:creationId xmlns:p14="http://schemas.microsoft.com/office/powerpoint/2010/main" val="330173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0D8C73D-5C20-48D6-9F55-E8AEA5A417E6}" type="datetimeFigureOut">
              <a:rPr lang="es-EC" smtClean="0"/>
              <a:t>15/2/2019</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58D0624-4435-4756-867D-429525D4A1E6}" type="slidenum">
              <a:rPr lang="es-EC" smtClean="0"/>
              <a:t>‹N°›</a:t>
            </a:fld>
            <a:endParaRPr lang="es-EC"/>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074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0D8C73D-5C20-48D6-9F55-E8AEA5A417E6}" type="datetimeFigureOut">
              <a:rPr lang="es-EC" smtClean="0"/>
              <a:t>15/2/2019</a:t>
            </a:fld>
            <a:endParaRPr lang="es-EC"/>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s-EC"/>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F58D0624-4435-4756-867D-429525D4A1E6}" type="slidenum">
              <a:rPr lang="es-EC" smtClean="0"/>
              <a:t>‹N°›</a:t>
            </a:fld>
            <a:endParaRPr lang="es-EC"/>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33086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es.surveymonkey.com/r/7FZDNM2"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C" dirty="0" smtClean="0"/>
              <a:t>Le </a:t>
            </a:r>
            <a:r>
              <a:rPr lang="es-EC" dirty="0" err="1" smtClean="0"/>
              <a:t>Chocolat</a:t>
            </a:r>
            <a:r>
              <a:rPr lang="es-EC" dirty="0" smtClean="0"/>
              <a:t> et la </a:t>
            </a:r>
            <a:r>
              <a:rPr lang="es-EC" dirty="0" err="1" smtClean="0"/>
              <a:t>chimie</a:t>
            </a:r>
            <a:r>
              <a:rPr lang="es-EC" dirty="0" smtClean="0"/>
              <a:t> des </a:t>
            </a:r>
            <a:r>
              <a:rPr lang="es-EC" dirty="0" err="1" smtClean="0"/>
              <a:t>souvenirs</a:t>
            </a:r>
            <a:endParaRPr lang="es-EC" dirty="0"/>
          </a:p>
        </p:txBody>
      </p:sp>
      <p:sp>
        <p:nvSpPr>
          <p:cNvPr id="3" name="Subtítulo 2"/>
          <p:cNvSpPr>
            <a:spLocks noGrp="1"/>
          </p:cNvSpPr>
          <p:nvPr>
            <p:ph type="subTitle" idx="1"/>
          </p:nvPr>
        </p:nvSpPr>
        <p:spPr/>
        <p:txBody>
          <a:bodyPr>
            <a:normAutofit fontScale="70000" lnSpcReduction="20000"/>
          </a:bodyPr>
          <a:lstStyle/>
          <a:p>
            <a:r>
              <a:rPr lang="es-EC" dirty="0" smtClean="0"/>
              <a:t>1-S</a:t>
            </a:r>
            <a:endParaRPr lang="es-EC" dirty="0"/>
          </a:p>
          <a:p>
            <a:r>
              <a:rPr lang="es-EC" dirty="0" err="1" smtClean="0"/>
              <a:t>Lycée</a:t>
            </a:r>
            <a:r>
              <a:rPr lang="es-EC" dirty="0" smtClean="0"/>
              <a:t> </a:t>
            </a:r>
            <a:r>
              <a:rPr lang="es-EC" dirty="0"/>
              <a:t>La </a:t>
            </a:r>
            <a:r>
              <a:rPr lang="es-EC" dirty="0" err="1" smtClean="0"/>
              <a:t>Condamine</a:t>
            </a:r>
            <a:endParaRPr lang="es-EC" dirty="0" smtClean="0"/>
          </a:p>
          <a:p>
            <a:r>
              <a:rPr lang="es-EC" dirty="0"/>
              <a:t>Pesantez Juan Francisco</a:t>
            </a:r>
          </a:p>
          <a:p>
            <a:r>
              <a:rPr lang="es-EC" dirty="0" err="1"/>
              <a:t>Alarcon</a:t>
            </a:r>
            <a:r>
              <a:rPr lang="es-EC" dirty="0"/>
              <a:t> Paula</a:t>
            </a:r>
          </a:p>
          <a:p>
            <a:r>
              <a:rPr lang="es-EC" dirty="0"/>
              <a:t>Becaria Valentina </a:t>
            </a:r>
          </a:p>
          <a:p>
            <a:r>
              <a:rPr lang="es-EC" dirty="0"/>
              <a:t>Cevallos </a:t>
            </a:r>
            <a:r>
              <a:rPr lang="es-EC" dirty="0" smtClean="0"/>
              <a:t>André</a:t>
            </a:r>
          </a:p>
          <a:p>
            <a:r>
              <a:rPr lang="es-EC" dirty="0" smtClean="0"/>
              <a:t> </a:t>
            </a:r>
            <a:r>
              <a:rPr lang="es-EC" dirty="0"/>
              <a:t>Morales Luis </a:t>
            </a:r>
          </a:p>
          <a:p>
            <a:endParaRPr lang="es-EC" dirty="0"/>
          </a:p>
        </p:txBody>
      </p:sp>
    </p:spTree>
    <p:extLst>
      <p:ext uri="{BB962C8B-B14F-4D97-AF65-F5344CB8AC3E}">
        <p14:creationId xmlns:p14="http://schemas.microsoft.com/office/powerpoint/2010/main" val="1136850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err="1" smtClean="0"/>
              <a:t>Demarche</a:t>
            </a:r>
            <a:r>
              <a:rPr lang="es-EC" dirty="0" smtClean="0"/>
              <a:t/>
            </a:r>
            <a:br>
              <a:rPr lang="es-EC" dirty="0" smtClean="0"/>
            </a:br>
            <a:endParaRPr lang="es-EC" dirty="0"/>
          </a:p>
        </p:txBody>
      </p:sp>
      <p:sp>
        <p:nvSpPr>
          <p:cNvPr id="3" name="Marcador de contenido 2"/>
          <p:cNvSpPr>
            <a:spLocks noGrp="1"/>
          </p:cNvSpPr>
          <p:nvPr>
            <p:ph idx="1"/>
          </p:nvPr>
        </p:nvSpPr>
        <p:spPr/>
        <p:txBody>
          <a:bodyPr>
            <a:normAutofit fontScale="92500" lnSpcReduction="10000"/>
          </a:bodyPr>
          <a:lstStyle/>
          <a:p>
            <a:r>
              <a:rPr lang="fr-FR" dirty="0" smtClean="0"/>
              <a:t>Afin de démontrer que le chocolat a une relation directe avec les souvenirs, nous avons envoyé une série de questions à 41 élèves de notre lycée. À l’aide du logiciel </a:t>
            </a:r>
            <a:r>
              <a:rPr lang="fr-FR" dirty="0" err="1" smtClean="0"/>
              <a:t>surveymonkey</a:t>
            </a:r>
            <a:r>
              <a:rPr lang="fr-FR" dirty="0" smtClean="0"/>
              <a:t> on a réalisé le questionnaire suivant: </a:t>
            </a:r>
            <a:r>
              <a:rPr lang="fr-FR" dirty="0" smtClean="0">
                <a:hlinkClick r:id="rId2"/>
              </a:rPr>
              <a:t>https://es.surveymonkey.com/r/7FZDNM2</a:t>
            </a:r>
            <a:r>
              <a:rPr lang="fr-FR" dirty="0" smtClean="0"/>
              <a:t>  </a:t>
            </a:r>
          </a:p>
          <a:p>
            <a:r>
              <a:rPr lang="fr-FR" dirty="0" smtClean="0"/>
              <a:t>- Aimez-vous le chocolat ?</a:t>
            </a:r>
          </a:p>
          <a:p>
            <a:r>
              <a:rPr lang="fr-FR" dirty="0" smtClean="0"/>
              <a:t>- Est-ce que vous vous rappelez d’un moment agréable en mangeant du chocolat ? </a:t>
            </a:r>
          </a:p>
          <a:p>
            <a:r>
              <a:rPr lang="fr-FR" dirty="0" smtClean="0"/>
              <a:t>- Quel est votre type de chocolat préféré ? </a:t>
            </a:r>
          </a:p>
          <a:p>
            <a:r>
              <a:rPr lang="fr-FR" dirty="0" smtClean="0"/>
              <a:t>- Savez-vous pourquoi vous aimez le chocolat ?</a:t>
            </a:r>
          </a:p>
          <a:p>
            <a:r>
              <a:rPr lang="fr-FR" dirty="0" smtClean="0"/>
              <a:t>- Connaissez-vous ce que sont les alcaloïdes </a:t>
            </a:r>
            <a:r>
              <a:rPr lang="fr-FR" dirty="0" smtClean="0"/>
              <a:t>?</a:t>
            </a:r>
            <a:endParaRPr lang="fr-FR" dirty="0" smtClean="0"/>
          </a:p>
          <a:p>
            <a:r>
              <a:rPr lang="fr-FR" dirty="0" smtClean="0"/>
              <a:t>- Connaissez-vous ce que c’est la théobromine ? </a:t>
            </a:r>
          </a:p>
          <a:p>
            <a:r>
              <a:rPr lang="fr-FR" dirty="0" smtClean="0"/>
              <a:t>- Connaissez-vous un type de métal lourd présent dans le chocolat ? </a:t>
            </a:r>
            <a:endParaRPr lang="fr-FR" dirty="0"/>
          </a:p>
        </p:txBody>
      </p:sp>
    </p:spTree>
    <p:extLst>
      <p:ext uri="{BB962C8B-B14F-4D97-AF65-F5344CB8AC3E}">
        <p14:creationId xmlns:p14="http://schemas.microsoft.com/office/powerpoint/2010/main" val="2665882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err="1" smtClean="0"/>
              <a:t>Résultats</a:t>
            </a:r>
            <a:r>
              <a:rPr lang="es-EC" dirty="0" smtClean="0"/>
              <a:t> du </a:t>
            </a:r>
            <a:r>
              <a:rPr lang="es-EC" dirty="0" err="1" smtClean="0"/>
              <a:t>questionnaire</a:t>
            </a:r>
            <a:r>
              <a:rPr lang="es-EC" dirty="0" smtClean="0"/>
              <a:t> </a:t>
            </a:r>
            <a:endParaRPr lang="es-EC" dirty="0"/>
          </a:p>
        </p:txBody>
      </p:sp>
      <p:sp>
        <p:nvSpPr>
          <p:cNvPr id="3" name="Marcador de contenido 2"/>
          <p:cNvSpPr>
            <a:spLocks noGrp="1"/>
          </p:cNvSpPr>
          <p:nvPr>
            <p:ph idx="1"/>
          </p:nvPr>
        </p:nvSpPr>
        <p:spPr/>
        <p:txBody>
          <a:bodyPr/>
          <a:lstStyle/>
          <a:p>
            <a:r>
              <a:rPr lang="fr-FR" dirty="0" smtClean="0"/>
              <a:t>On a reçu un total de 21 réponses sur environ </a:t>
            </a:r>
            <a:r>
              <a:rPr lang="fr-FR" dirty="0" smtClean="0"/>
              <a:t>40 </a:t>
            </a:r>
            <a:r>
              <a:rPr lang="fr-FR" dirty="0" smtClean="0"/>
              <a:t>questionnaires envoyés </a:t>
            </a:r>
            <a:endParaRPr lang="fr-FR" dirty="0"/>
          </a:p>
        </p:txBody>
      </p:sp>
      <p:pic>
        <p:nvPicPr>
          <p:cNvPr id="6" name="Marcador de contenido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8325" y="3051266"/>
            <a:ext cx="4107963" cy="2492828"/>
          </a:xfrm>
          <a:prstGeom prst="rect">
            <a:avLst/>
          </a:prstGeom>
        </p:spPr>
      </p:pic>
      <p:sp>
        <p:nvSpPr>
          <p:cNvPr id="7" name="CuadroTexto 6"/>
          <p:cNvSpPr txBox="1"/>
          <p:nvPr/>
        </p:nvSpPr>
        <p:spPr>
          <a:xfrm>
            <a:off x="6389914" y="3777343"/>
            <a:ext cx="2547257" cy="646331"/>
          </a:xfrm>
          <a:prstGeom prst="rect">
            <a:avLst/>
          </a:prstGeom>
          <a:noFill/>
        </p:spPr>
        <p:txBody>
          <a:bodyPr wrap="square" rtlCol="0">
            <a:spAutoFit/>
          </a:bodyPr>
          <a:lstStyle/>
          <a:p>
            <a:r>
              <a:rPr lang="es-EC" dirty="0" smtClean="0"/>
              <a:t>100% des </a:t>
            </a:r>
            <a:r>
              <a:rPr lang="fr-FR" dirty="0" smtClean="0"/>
              <a:t>enquêtés affirme aimer le </a:t>
            </a:r>
            <a:r>
              <a:rPr lang="fr-FR" dirty="0" smtClean="0"/>
              <a:t>chocolat. </a:t>
            </a:r>
            <a:endParaRPr lang="es-EC" dirty="0"/>
          </a:p>
        </p:txBody>
      </p:sp>
    </p:spTree>
    <p:extLst>
      <p:ext uri="{BB962C8B-B14F-4D97-AF65-F5344CB8AC3E}">
        <p14:creationId xmlns:p14="http://schemas.microsoft.com/office/powerpoint/2010/main" val="2688178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2036747980"/>
              </p:ext>
            </p:extLst>
          </p:nvPr>
        </p:nvGraphicFramePr>
        <p:xfrm>
          <a:off x="0" y="0"/>
          <a:ext cx="7543800" cy="6596743"/>
        </p:xfrm>
        <a:graphic>
          <a:graphicData uri="http://schemas.openxmlformats.org/drawingml/2006/chart">
            <c:chart xmlns:c="http://schemas.openxmlformats.org/drawingml/2006/chart" xmlns:r="http://schemas.openxmlformats.org/officeDocument/2006/relationships" r:id="rId2"/>
          </a:graphicData>
        </a:graphic>
      </p:graphicFrame>
      <p:sp>
        <p:nvSpPr>
          <p:cNvPr id="3" name="ZoneTexte 2"/>
          <p:cNvSpPr txBox="1"/>
          <p:nvPr/>
        </p:nvSpPr>
        <p:spPr>
          <a:xfrm>
            <a:off x="7957457" y="3102428"/>
            <a:ext cx="3407229" cy="1200329"/>
          </a:xfrm>
          <a:prstGeom prst="rect">
            <a:avLst/>
          </a:prstGeom>
          <a:noFill/>
        </p:spPr>
        <p:txBody>
          <a:bodyPr wrap="square" rtlCol="0">
            <a:spAutoFit/>
          </a:bodyPr>
          <a:lstStyle/>
          <a:p>
            <a:r>
              <a:rPr lang="fr-FR" dirty="0" smtClean="0"/>
              <a:t>La plupart des personnes associe le chocolat </a:t>
            </a:r>
            <a:r>
              <a:rPr lang="fr-FR" dirty="0" smtClean="0"/>
              <a:t>à </a:t>
            </a:r>
            <a:r>
              <a:rPr lang="fr-FR" dirty="0" smtClean="0"/>
              <a:t>un type de souvenir. Dans ce graphique </a:t>
            </a:r>
            <a:r>
              <a:rPr lang="fr-FR" dirty="0" smtClean="0"/>
              <a:t>ci-contre </a:t>
            </a:r>
            <a:r>
              <a:rPr lang="fr-FR" dirty="0" smtClean="0"/>
              <a:t>on vous montre nos résultats. </a:t>
            </a:r>
            <a:endParaRPr lang="fr-FR" dirty="0"/>
          </a:p>
        </p:txBody>
      </p:sp>
    </p:spTree>
    <p:extLst>
      <p:ext uri="{BB962C8B-B14F-4D97-AF65-F5344CB8AC3E}">
        <p14:creationId xmlns:p14="http://schemas.microsoft.com/office/powerpoint/2010/main" val="33002161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4213" y="0"/>
            <a:ext cx="6548426" cy="4033138"/>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1257"/>
            <a:ext cx="5668343" cy="3897086"/>
          </a:xfrm>
          <a:prstGeom prst="rect">
            <a:avLst/>
          </a:prstGeom>
        </p:spPr>
      </p:pic>
      <p:sp>
        <p:nvSpPr>
          <p:cNvPr id="3" name="ZoneTexte 2"/>
          <p:cNvSpPr txBox="1"/>
          <p:nvPr/>
        </p:nvSpPr>
        <p:spPr>
          <a:xfrm>
            <a:off x="446314" y="4386943"/>
            <a:ext cx="6574972" cy="1754326"/>
          </a:xfrm>
          <a:prstGeom prst="rect">
            <a:avLst/>
          </a:prstGeom>
          <a:noFill/>
        </p:spPr>
        <p:txBody>
          <a:bodyPr wrap="square" rtlCol="0">
            <a:spAutoFit/>
          </a:bodyPr>
          <a:lstStyle/>
          <a:p>
            <a:r>
              <a:rPr lang="fr-FR" dirty="0" smtClean="0"/>
              <a:t>Notre sondage a ét</a:t>
            </a:r>
            <a:r>
              <a:rPr lang="fr-FR" dirty="0" smtClean="0"/>
              <a:t>é envoyé à deux groupes (groupe A : hors 1ereS et groupe B : 1ereS)</a:t>
            </a:r>
            <a:r>
              <a:rPr lang="fr-FR" dirty="0" smtClean="0"/>
              <a:t>, </a:t>
            </a:r>
            <a:r>
              <a:rPr lang="fr-FR" dirty="0" smtClean="0"/>
              <a:t>la plupart des personnes </a:t>
            </a:r>
            <a:r>
              <a:rPr lang="fr-FR" dirty="0" smtClean="0"/>
              <a:t>du groupe A, ne </a:t>
            </a:r>
            <a:r>
              <a:rPr lang="fr-FR" dirty="0" smtClean="0"/>
              <a:t>connaissaient pas ce que c’est la théobromine ni les alcaloïdes. Cependant, lorsqu’on a envoyé le questionnaire aux élevés de notre classe nos résultats ont été modifiés </a:t>
            </a:r>
            <a:r>
              <a:rPr lang="fr-FR" dirty="0" smtClean="0"/>
              <a:t>(élèves </a:t>
            </a:r>
            <a:r>
              <a:rPr lang="fr-FR" dirty="0" smtClean="0"/>
              <a:t>qui travaillent sur le même </a:t>
            </a:r>
            <a:r>
              <a:rPr lang="fr-FR" dirty="0" smtClean="0"/>
              <a:t>projet : « La chimie et le chocolat dans la ville de Quito » </a:t>
            </a:r>
            <a:r>
              <a:rPr lang="fr-FR" dirty="0" smtClean="0"/>
              <a:t>).</a:t>
            </a:r>
            <a:endParaRPr lang="fr-FR" dirty="0"/>
          </a:p>
        </p:txBody>
      </p:sp>
    </p:spTree>
    <p:extLst>
      <p:ext uri="{BB962C8B-B14F-4D97-AF65-F5344CB8AC3E}">
        <p14:creationId xmlns:p14="http://schemas.microsoft.com/office/powerpoint/2010/main" val="14590572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805" y="559314"/>
            <a:ext cx="7696538" cy="5890208"/>
          </a:xfrm>
          <a:prstGeom prst="rect">
            <a:avLst/>
          </a:prstGeom>
        </p:spPr>
      </p:pic>
      <p:sp>
        <p:nvSpPr>
          <p:cNvPr id="5" name="ZoneTexte 4"/>
          <p:cNvSpPr txBox="1"/>
          <p:nvPr/>
        </p:nvSpPr>
        <p:spPr>
          <a:xfrm>
            <a:off x="7968343" y="2613743"/>
            <a:ext cx="3447803" cy="2031325"/>
          </a:xfrm>
          <a:prstGeom prst="rect">
            <a:avLst/>
          </a:prstGeom>
          <a:noFill/>
        </p:spPr>
        <p:txBody>
          <a:bodyPr wrap="square" rtlCol="0">
            <a:spAutoFit/>
          </a:bodyPr>
          <a:lstStyle/>
          <a:p>
            <a:r>
              <a:rPr lang="fr-FR" dirty="0" smtClean="0"/>
              <a:t>Les résultats de notre questionnaire mettent en évidence que le chocolat </a:t>
            </a:r>
            <a:r>
              <a:rPr lang="fr-FR" dirty="0" smtClean="0"/>
              <a:t>le plus </a:t>
            </a:r>
            <a:r>
              <a:rPr lang="fr-FR" dirty="0" smtClean="0"/>
              <a:t>fréquemment préféré par nos participants est le chocolat noir, suivit par le chocolat au lait et le chocolat en poudre (« autre » dans le questionnaire). </a:t>
            </a:r>
            <a:endParaRPr lang="fr-FR" dirty="0"/>
          </a:p>
        </p:txBody>
      </p:sp>
    </p:spTree>
    <p:extLst>
      <p:ext uri="{BB962C8B-B14F-4D97-AF65-F5344CB8AC3E}">
        <p14:creationId xmlns:p14="http://schemas.microsoft.com/office/powerpoint/2010/main" val="1814574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fr-FR" dirty="0" smtClean="0"/>
              <a:t>Le chocolat et la théobromine </a:t>
            </a:r>
            <a:endParaRPr lang="fr-FR" dirty="0"/>
          </a:p>
        </p:txBody>
      </p:sp>
      <p:sp>
        <p:nvSpPr>
          <p:cNvPr id="5" name="CuadroTexto 4"/>
          <p:cNvSpPr txBox="1"/>
          <p:nvPr/>
        </p:nvSpPr>
        <p:spPr>
          <a:xfrm>
            <a:off x="1198299" y="3396343"/>
            <a:ext cx="3863557" cy="646331"/>
          </a:xfrm>
          <a:prstGeom prst="rect">
            <a:avLst/>
          </a:prstGeom>
          <a:noFill/>
        </p:spPr>
        <p:txBody>
          <a:bodyPr wrap="square" rtlCol="0">
            <a:spAutoFit/>
          </a:bodyPr>
          <a:lstStyle/>
          <a:p>
            <a:r>
              <a:rPr lang="fr-FR" dirty="0" smtClean="0"/>
              <a:t>Concentration de théobromine par g de chocolat consommé </a:t>
            </a:r>
            <a:endParaRPr lang="fr-FR" dirty="0"/>
          </a:p>
        </p:txBody>
      </p:sp>
      <p:graphicFrame>
        <p:nvGraphicFramePr>
          <p:cNvPr id="6" name="Tabla 5"/>
          <p:cNvGraphicFramePr>
            <a:graphicFrameLocks noGrp="1"/>
          </p:cNvGraphicFramePr>
          <p:nvPr>
            <p:extLst>
              <p:ext uri="{D42A27DB-BD31-4B8C-83A1-F6EECF244321}">
                <p14:modId xmlns:p14="http://schemas.microsoft.com/office/powerpoint/2010/main" val="1126483966"/>
              </p:ext>
            </p:extLst>
          </p:nvPr>
        </p:nvGraphicFramePr>
        <p:xfrm>
          <a:off x="1286799" y="2329544"/>
          <a:ext cx="2969514" cy="1066799"/>
        </p:xfrm>
        <a:graphic>
          <a:graphicData uri="http://schemas.openxmlformats.org/drawingml/2006/table">
            <a:tbl>
              <a:tblPr>
                <a:tableStyleId>{2D5ABB26-0587-4C30-8999-92F81FD0307C}</a:tableStyleId>
              </a:tblPr>
              <a:tblGrid>
                <a:gridCol w="1484757"/>
                <a:gridCol w="1484757"/>
              </a:tblGrid>
              <a:tr h="261257">
                <a:tc>
                  <a:txBody>
                    <a:bodyPr/>
                    <a:lstStyle/>
                    <a:p>
                      <a:pPr algn="l" fontAlgn="base"/>
                      <a:r>
                        <a:rPr lang="fr-FR" sz="1300" noProof="0" dirty="0" smtClean="0">
                          <a:effectLst/>
                        </a:rPr>
                        <a:t>Chocolat blanc</a:t>
                      </a:r>
                      <a:endParaRPr lang="fr-FR" sz="1300" noProof="0" dirty="0">
                        <a:effectLst/>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ase"/>
                      <a:r>
                        <a:rPr lang="es-EC" sz="1300">
                          <a:effectLst/>
                        </a:rPr>
                        <a:t>0,009 mg</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257">
                <a:tc>
                  <a:txBody>
                    <a:bodyPr/>
                    <a:lstStyle/>
                    <a:p>
                      <a:pPr algn="l" fontAlgn="base"/>
                      <a:r>
                        <a:rPr lang="fr-FR" sz="1300" noProof="0" dirty="0" smtClean="0">
                          <a:effectLst/>
                        </a:rPr>
                        <a:t>Chocolat au lait</a:t>
                      </a:r>
                      <a:endParaRPr lang="fr-FR" sz="1300" noProof="0" dirty="0">
                        <a:effectLst/>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ase"/>
                      <a:r>
                        <a:rPr lang="es-EC" sz="1300" dirty="0">
                          <a:effectLst/>
                        </a:rPr>
                        <a:t>1,5 - 2,2 mg</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028">
                <a:tc>
                  <a:txBody>
                    <a:bodyPr/>
                    <a:lstStyle/>
                    <a:p>
                      <a:pPr algn="l" fontAlgn="base"/>
                      <a:r>
                        <a:rPr lang="fr-FR" sz="1300" noProof="0" dirty="0" smtClean="0">
                          <a:effectLst/>
                        </a:rPr>
                        <a:t>Chocolat noir</a:t>
                      </a:r>
                      <a:endParaRPr lang="fr-FR" sz="1300" noProof="0" dirty="0">
                        <a:effectLst/>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ase"/>
                      <a:r>
                        <a:rPr lang="es-EC" sz="1300" dirty="0">
                          <a:effectLst/>
                        </a:rPr>
                        <a:t>4,5 – 16 mg</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257">
                <a:tc>
                  <a:txBody>
                    <a:bodyPr/>
                    <a:lstStyle/>
                    <a:p>
                      <a:pPr algn="l" fontAlgn="base"/>
                      <a:r>
                        <a:rPr lang="fr-FR" sz="1300" noProof="0" dirty="0" smtClean="0">
                          <a:effectLst/>
                        </a:rPr>
                        <a:t>Cacao en poudre</a:t>
                      </a:r>
                      <a:r>
                        <a:rPr lang="fr-FR" sz="1300" baseline="0" noProof="0" dirty="0" smtClean="0">
                          <a:effectLst/>
                        </a:rPr>
                        <a:t> </a:t>
                      </a:r>
                      <a:endParaRPr lang="fr-FR" sz="1300" noProof="0" dirty="0">
                        <a:effectLst/>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ase"/>
                      <a:r>
                        <a:rPr lang="es-EC" sz="1300" dirty="0">
                          <a:effectLst/>
                        </a:rPr>
                        <a:t>5,3 – 26 mg</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ZoneTexte 2"/>
          <p:cNvSpPr txBox="1"/>
          <p:nvPr/>
        </p:nvSpPr>
        <p:spPr>
          <a:xfrm>
            <a:off x="5900057" y="1817915"/>
            <a:ext cx="4844143" cy="2862322"/>
          </a:xfrm>
          <a:prstGeom prst="rect">
            <a:avLst/>
          </a:prstGeom>
          <a:noFill/>
        </p:spPr>
        <p:txBody>
          <a:bodyPr wrap="square" rtlCol="0">
            <a:spAutoFit/>
          </a:bodyPr>
          <a:lstStyle/>
          <a:p>
            <a:r>
              <a:rPr lang="fr-FR" dirty="0" smtClean="0"/>
              <a:t>On </a:t>
            </a:r>
            <a:r>
              <a:rPr lang="fr-FR" dirty="0" smtClean="0"/>
              <a:t>constate </a:t>
            </a:r>
            <a:r>
              <a:rPr lang="fr-FR" dirty="0" smtClean="0"/>
              <a:t>que le chocolat noir possède la plus grande quantité de théobromine parmi les autres types de chocolat. Or, le chocolat noir est le préféré par nos enquêtés. On peut donc établir </a:t>
            </a:r>
            <a:r>
              <a:rPr lang="fr-FR" dirty="0" smtClean="0"/>
              <a:t>une hypothèse sur une </a:t>
            </a:r>
            <a:r>
              <a:rPr lang="fr-FR" dirty="0" smtClean="0"/>
              <a:t>relation </a:t>
            </a:r>
            <a:r>
              <a:rPr lang="fr-FR" dirty="0" smtClean="0"/>
              <a:t>existant entre </a:t>
            </a:r>
            <a:r>
              <a:rPr lang="fr-FR" dirty="0" smtClean="0"/>
              <a:t>la quantité de théobromine et le type de chocolat préféré. Ainsi, la théobromine étant un type d’alcaloïde </a:t>
            </a:r>
            <a:r>
              <a:rPr lang="fr-FR" dirty="0" smtClean="0"/>
              <a:t>qui crée </a:t>
            </a:r>
            <a:r>
              <a:rPr lang="fr-FR" dirty="0" smtClean="0"/>
              <a:t>une sensation de plaisir, </a:t>
            </a:r>
            <a:r>
              <a:rPr lang="fr-FR" dirty="0" smtClean="0"/>
              <a:t>c’est peut-être </a:t>
            </a:r>
            <a:r>
              <a:rPr lang="fr-FR" dirty="0" smtClean="0"/>
              <a:t>pour cette raison que les souvenirs sont associés au chocolat. </a:t>
            </a:r>
            <a:endParaRPr lang="fr-FR" dirty="0"/>
          </a:p>
        </p:txBody>
      </p:sp>
    </p:spTree>
    <p:extLst>
      <p:ext uri="{BB962C8B-B14F-4D97-AF65-F5344CB8AC3E}">
        <p14:creationId xmlns:p14="http://schemas.microsoft.com/office/powerpoint/2010/main" val="3664483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LE CHOCOLAT ET LES METAUX LOURDS </a:t>
            </a:r>
            <a:endParaRPr lang="es-EC"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3380675266"/>
              </p:ext>
            </p:extLst>
          </p:nvPr>
        </p:nvGraphicFramePr>
        <p:xfrm>
          <a:off x="1230921" y="2375538"/>
          <a:ext cx="5644892" cy="1032680"/>
        </p:xfrm>
        <a:graphic>
          <a:graphicData uri="http://schemas.openxmlformats.org/drawingml/2006/table">
            <a:tbl>
              <a:tblPr/>
              <a:tblGrid>
                <a:gridCol w="1895995"/>
                <a:gridCol w="1880324"/>
                <a:gridCol w="1868573"/>
              </a:tblGrid>
              <a:tr h="258170">
                <a:tc>
                  <a:txBody>
                    <a:bodyPr/>
                    <a:lstStyle/>
                    <a:p>
                      <a:pPr algn="l" fontAlgn="b"/>
                      <a:r>
                        <a:rPr lang="es-EC" sz="1400" b="0" i="0" u="none" strike="noStrike" dirty="0" err="1">
                          <a:solidFill>
                            <a:srgbClr val="000000"/>
                          </a:solidFill>
                          <a:effectLst/>
                          <a:latin typeface="Calibri" panose="020F0502020204030204" pitchFamily="34" charset="0"/>
                        </a:rPr>
                        <a:t>Oui</a:t>
                      </a:r>
                      <a:r>
                        <a:rPr lang="es-EC" sz="14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C" sz="1400" b="0" i="0" u="none" strike="noStrike">
                          <a:solidFill>
                            <a:srgbClr val="000000"/>
                          </a:solidFill>
                          <a:effectLst/>
                          <a:latin typeface="Calibri" panose="020F0502020204030204" pitchFamily="34" charset="0"/>
                        </a:rPr>
                        <a:t>Non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C" sz="11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r>
              <a:tr h="258170">
                <a:tc>
                  <a:txBody>
                    <a:bodyPr/>
                    <a:lstStyle/>
                    <a:p>
                      <a:pPr algn="l" fontAlgn="b"/>
                      <a:r>
                        <a:rPr lang="es-EC" sz="1400" b="0" i="0" u="none" strike="noStrike" dirty="0">
                          <a:solidFill>
                            <a:srgbClr val="000000"/>
                          </a:solidFill>
                          <a:effectLst/>
                          <a:latin typeface="Calibri" panose="020F0502020204030204" pitchFamily="34" charset="0"/>
                        </a:rPr>
                        <a:t> </a:t>
                      </a:r>
                      <a:r>
                        <a:rPr lang="es-EC" sz="1400" b="0" i="0" u="none" strike="noStrike" dirty="0" smtClean="0">
                          <a:solidFill>
                            <a:srgbClr val="000000"/>
                          </a:solidFill>
                          <a:effectLst/>
                          <a:latin typeface="Calibri" panose="020F0502020204030204" pitchFamily="34" charset="0"/>
                        </a:rPr>
                        <a:t>6</a:t>
                      </a:r>
                      <a:endParaRPr lang="es-EC" sz="14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C" sz="1400" b="0" i="0" u="none" strike="noStrike" dirty="0">
                          <a:solidFill>
                            <a:srgbClr val="000000"/>
                          </a:solidFill>
                          <a:effectLst/>
                          <a:latin typeface="Calibri" panose="020F0502020204030204" pitchFamily="34" charset="0"/>
                        </a:rPr>
                        <a:t> </a:t>
                      </a:r>
                      <a:r>
                        <a:rPr lang="es-EC" sz="1400" b="0" i="0" u="none" strike="noStrike" dirty="0" smtClean="0">
                          <a:solidFill>
                            <a:srgbClr val="000000"/>
                          </a:solidFill>
                          <a:effectLst/>
                          <a:latin typeface="Calibri" panose="020F0502020204030204" pitchFamily="34" charset="0"/>
                        </a:rPr>
                        <a:t>15</a:t>
                      </a:r>
                      <a:endParaRPr lang="es-EC" sz="14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C" sz="11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r>
              <a:tr h="258170">
                <a:tc>
                  <a:txBody>
                    <a:bodyPr/>
                    <a:lstStyle/>
                    <a:p>
                      <a:pPr algn="l" fontAlgn="b"/>
                      <a:endParaRPr lang="es-EC"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EC"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EC"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r>
              <a:tr h="258170">
                <a:tc gridSpan="3">
                  <a:txBody>
                    <a:bodyPr/>
                    <a:lstStyle/>
                    <a:p>
                      <a:pPr algn="l" fontAlgn="b"/>
                      <a:r>
                        <a:rPr lang="fr-FR" sz="1100" b="0" i="0" u="none" strike="noStrike" dirty="0">
                          <a:solidFill>
                            <a:srgbClr val="000000"/>
                          </a:solidFill>
                          <a:effectLst/>
                          <a:latin typeface="Calibri" panose="020F0502020204030204" pitchFamily="34" charset="0"/>
                        </a:rPr>
                        <a:t>Seul le fer a été cité comme métal lourd connu présent dans le chocolat.</a:t>
                      </a:r>
                    </a:p>
                  </a:txBody>
                  <a:tcPr marL="9525" marR="9525" marT="9525" marB="0" anchor="b">
                    <a:lnL>
                      <a:noFill/>
                    </a:lnL>
                    <a:lnR>
                      <a:noFill/>
                    </a:lnR>
                    <a:lnT>
                      <a:noFill/>
                    </a:lnT>
                    <a:lnB>
                      <a:noFill/>
                    </a:lnB>
                  </a:tcPr>
                </a:tc>
                <a:tc hMerge="1">
                  <a:txBody>
                    <a:bodyPr/>
                    <a:lstStyle/>
                    <a:p>
                      <a:endParaRPr lang="es-EC"/>
                    </a:p>
                  </a:txBody>
                  <a:tcPr/>
                </a:tc>
                <a:tc hMerge="1">
                  <a:txBody>
                    <a:bodyPr/>
                    <a:lstStyle/>
                    <a:p>
                      <a:endParaRPr lang="es-EC"/>
                    </a:p>
                  </a:txBody>
                  <a:tcPr/>
                </a:tc>
              </a:tr>
            </a:tbl>
          </a:graphicData>
        </a:graphic>
      </p:graphicFrame>
      <p:graphicFrame>
        <p:nvGraphicFramePr>
          <p:cNvPr id="6" name="Marcador de contenido 3"/>
          <p:cNvGraphicFramePr>
            <a:graphicFrameLocks/>
          </p:cNvGraphicFramePr>
          <p:nvPr>
            <p:extLst>
              <p:ext uri="{D42A27DB-BD31-4B8C-83A1-F6EECF244321}">
                <p14:modId xmlns:p14="http://schemas.microsoft.com/office/powerpoint/2010/main" val="1416504796"/>
              </p:ext>
            </p:extLst>
          </p:nvPr>
        </p:nvGraphicFramePr>
        <p:xfrm>
          <a:off x="1246754" y="4060371"/>
          <a:ext cx="7113475" cy="1509156"/>
        </p:xfrm>
        <a:graphic>
          <a:graphicData uri="http://schemas.openxmlformats.org/drawingml/2006/table">
            <a:tbl>
              <a:tblPr>
                <a:tableStyleId>{5C22544A-7EE6-4342-B048-85BDC9FD1C3A}</a:tableStyleId>
              </a:tblPr>
              <a:tblGrid>
                <a:gridCol w="1792255"/>
                <a:gridCol w="1777443"/>
                <a:gridCol w="1766334"/>
                <a:gridCol w="1777443"/>
              </a:tblGrid>
              <a:tr h="727210">
                <a:tc>
                  <a:txBody>
                    <a:bodyPr/>
                    <a:lstStyle/>
                    <a:p>
                      <a:pPr algn="l" fontAlgn="b"/>
                      <a:r>
                        <a:rPr lang="fr-FR" sz="1600" u="none" strike="noStrike" noProof="0" dirty="0" smtClean="0">
                          <a:effectLst/>
                        </a:rPr>
                        <a:t>Chocolat en poudre</a:t>
                      </a:r>
                      <a:endParaRPr lang="fr-FR" sz="1600" b="0" i="0" u="none" strike="noStrike" noProof="0" dirty="0">
                        <a:solidFill>
                          <a:srgbClr val="000000"/>
                        </a:solidFill>
                        <a:effectLst/>
                        <a:latin typeface="Calibri" panose="020F0502020204030204" pitchFamily="34" charset="0"/>
                      </a:endParaRPr>
                    </a:p>
                  </a:txBody>
                  <a:tcPr marL="9525" marR="9525" marT="9525" marB="0" anchor="b"/>
                </a:tc>
                <a:tc>
                  <a:txBody>
                    <a:bodyPr/>
                    <a:lstStyle/>
                    <a:p>
                      <a:pPr algn="l" fontAlgn="b"/>
                      <a:r>
                        <a:rPr lang="fr-FR" sz="1600" u="none" strike="noStrike" noProof="0" dirty="0" smtClean="0">
                          <a:effectLst/>
                        </a:rPr>
                        <a:t>chocolat blanc </a:t>
                      </a:r>
                      <a:endParaRPr lang="fr-FR" sz="1600" b="0" i="0" u="none" strike="noStrike" noProof="0" dirty="0">
                        <a:solidFill>
                          <a:srgbClr val="000000"/>
                        </a:solidFill>
                        <a:effectLst/>
                        <a:latin typeface="Calibri" panose="020F0502020204030204" pitchFamily="34" charset="0"/>
                      </a:endParaRPr>
                    </a:p>
                  </a:txBody>
                  <a:tcPr marL="9525" marR="9525" marT="9525" marB="0" anchor="b"/>
                </a:tc>
                <a:tc>
                  <a:txBody>
                    <a:bodyPr/>
                    <a:lstStyle/>
                    <a:p>
                      <a:pPr algn="l" fontAlgn="b"/>
                      <a:r>
                        <a:rPr lang="fr-FR" sz="1600" u="none" strike="noStrike" noProof="0" dirty="0" smtClean="0">
                          <a:effectLst/>
                        </a:rPr>
                        <a:t>chocolat au lait </a:t>
                      </a:r>
                      <a:endParaRPr lang="fr-FR" sz="1600" b="0" i="0" u="none" strike="noStrike" noProof="0" dirty="0">
                        <a:solidFill>
                          <a:srgbClr val="000000"/>
                        </a:solidFill>
                        <a:effectLst/>
                        <a:latin typeface="Calibri" panose="020F0502020204030204" pitchFamily="34" charset="0"/>
                      </a:endParaRPr>
                    </a:p>
                  </a:txBody>
                  <a:tcPr marL="9525" marR="9525" marT="9525" marB="0" anchor="b"/>
                </a:tc>
                <a:tc>
                  <a:txBody>
                    <a:bodyPr/>
                    <a:lstStyle/>
                    <a:p>
                      <a:pPr algn="l" fontAlgn="b"/>
                      <a:r>
                        <a:rPr lang="fr-FR" sz="1600" u="none" strike="noStrike" noProof="0" dirty="0" smtClean="0">
                          <a:effectLst/>
                        </a:rPr>
                        <a:t>chocolat noir </a:t>
                      </a:r>
                      <a:endParaRPr lang="fr-FR" sz="1600" b="0" i="0" u="none" strike="noStrike" noProof="0" dirty="0">
                        <a:solidFill>
                          <a:srgbClr val="000000"/>
                        </a:solidFill>
                        <a:effectLst/>
                        <a:latin typeface="Calibri" panose="020F0502020204030204" pitchFamily="34" charset="0"/>
                      </a:endParaRPr>
                    </a:p>
                  </a:txBody>
                  <a:tcPr marL="9525" marR="9525" marT="9525" marB="0" anchor="b"/>
                </a:tc>
              </a:tr>
              <a:tr h="781946">
                <a:tc>
                  <a:txBody>
                    <a:bodyPr/>
                    <a:lstStyle/>
                    <a:p>
                      <a:pPr algn="l" fontAlgn="b"/>
                      <a:r>
                        <a:rPr lang="es-EC" sz="1600" b="0" i="0" u="none" strike="noStrike" dirty="0" smtClean="0">
                          <a:solidFill>
                            <a:srgbClr val="000000"/>
                          </a:solidFill>
                          <a:effectLst/>
                          <a:latin typeface="Calibri" panose="020F0502020204030204" pitchFamily="34" charset="0"/>
                        </a:rPr>
                        <a:t>250</a:t>
                      </a:r>
                      <a:endParaRPr lang="es-EC"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EC" sz="1600" b="0" i="0" u="none" strike="noStrike" dirty="0" smtClean="0">
                          <a:solidFill>
                            <a:srgbClr val="000000"/>
                          </a:solidFill>
                          <a:effectLst/>
                          <a:latin typeface="Calibri" panose="020F0502020204030204" pitchFamily="34" charset="0"/>
                        </a:rPr>
                        <a:t>40</a:t>
                      </a:r>
                      <a:endParaRPr lang="es-EC"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C" sz="1600" u="none" strike="noStrike" dirty="0">
                          <a:effectLst/>
                        </a:rPr>
                        <a:t>60</a:t>
                      </a:r>
                      <a:endParaRPr lang="es-EC"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C" sz="1600" u="none" strike="noStrike" dirty="0">
                          <a:effectLst/>
                        </a:rPr>
                        <a:t>200</a:t>
                      </a:r>
                      <a:endParaRPr lang="es-EC" sz="16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
        <p:nvSpPr>
          <p:cNvPr id="3" name="ZoneTexte 2"/>
          <p:cNvSpPr txBox="1"/>
          <p:nvPr/>
        </p:nvSpPr>
        <p:spPr>
          <a:xfrm>
            <a:off x="1338942" y="4082143"/>
            <a:ext cx="6855979" cy="369332"/>
          </a:xfrm>
          <a:prstGeom prst="rect">
            <a:avLst/>
          </a:prstGeom>
          <a:noFill/>
        </p:spPr>
        <p:txBody>
          <a:bodyPr wrap="none" rtlCol="0">
            <a:spAutoFit/>
          </a:bodyPr>
          <a:lstStyle/>
          <a:p>
            <a:r>
              <a:rPr lang="fr-FR" dirty="0" smtClean="0"/>
              <a:t>Estimation de cadmium (en mg) contenu par type de chocolat (par 100g) </a:t>
            </a:r>
            <a:endParaRPr lang="fr-FR" dirty="0"/>
          </a:p>
        </p:txBody>
      </p:sp>
      <p:sp>
        <p:nvSpPr>
          <p:cNvPr id="4" name="ZoneTexte 3"/>
          <p:cNvSpPr txBox="1"/>
          <p:nvPr/>
        </p:nvSpPr>
        <p:spPr>
          <a:xfrm>
            <a:off x="8294914" y="1839686"/>
            <a:ext cx="3461657" cy="3139321"/>
          </a:xfrm>
          <a:prstGeom prst="rect">
            <a:avLst/>
          </a:prstGeom>
          <a:noFill/>
        </p:spPr>
        <p:txBody>
          <a:bodyPr wrap="square" rtlCol="0">
            <a:spAutoFit/>
          </a:bodyPr>
          <a:lstStyle/>
          <a:p>
            <a:r>
              <a:rPr lang="fr-FR" dirty="0" smtClean="0"/>
              <a:t>On constate que la plupart de nos enquêtés sont ignorants dans ce sujet. Ils ne connaissent pas la présence des métaux lourds dans le chocolat (comme le </a:t>
            </a:r>
            <a:r>
              <a:rPr lang="fr-FR" dirty="0" err="1" smtClean="0"/>
              <a:t>cadnium</a:t>
            </a:r>
            <a:r>
              <a:rPr lang="fr-FR" dirty="0" smtClean="0"/>
              <a:t>). Par conséquent, ils ne connaissent pas les conséquences de l’ingestion excessive du chocolat. De plus, le chocolat noir (le chocolat préféré de nos enquêtés) est le chocolat contenant plus de </a:t>
            </a:r>
            <a:r>
              <a:rPr lang="fr-FR" dirty="0" err="1" smtClean="0"/>
              <a:t>cadnium</a:t>
            </a:r>
            <a:r>
              <a:rPr lang="fr-FR" dirty="0" smtClean="0"/>
              <a:t>. </a:t>
            </a:r>
            <a:endParaRPr lang="fr-FR" dirty="0"/>
          </a:p>
        </p:txBody>
      </p:sp>
      <p:sp>
        <p:nvSpPr>
          <p:cNvPr id="7" name="ZoneTexte 6"/>
          <p:cNvSpPr txBox="1"/>
          <p:nvPr/>
        </p:nvSpPr>
        <p:spPr>
          <a:xfrm>
            <a:off x="1024128" y="1839686"/>
            <a:ext cx="6662057" cy="646331"/>
          </a:xfrm>
          <a:prstGeom prst="rect">
            <a:avLst/>
          </a:prstGeom>
          <a:noFill/>
        </p:spPr>
        <p:txBody>
          <a:bodyPr wrap="square" rtlCol="0">
            <a:spAutoFit/>
          </a:bodyPr>
          <a:lstStyle/>
          <a:p>
            <a:r>
              <a:rPr lang="fr-FR" dirty="0"/>
              <a:t>Connaissez-vous un type de métal lourd présent dans le chocolat ? </a:t>
            </a:r>
          </a:p>
          <a:p>
            <a:endParaRPr lang="fr-FR" dirty="0"/>
          </a:p>
        </p:txBody>
      </p:sp>
    </p:spTree>
    <p:extLst>
      <p:ext uri="{BB962C8B-B14F-4D97-AF65-F5344CB8AC3E}">
        <p14:creationId xmlns:p14="http://schemas.microsoft.com/office/powerpoint/2010/main" val="24441690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126</TotalTime>
  <Words>535</Words>
  <Application>Microsoft Office PowerPoint</Application>
  <PresentationFormat>Grand écran</PresentationFormat>
  <Paragraphs>52</Paragraphs>
  <Slides>8</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8</vt:i4>
      </vt:variant>
    </vt:vector>
  </HeadingPairs>
  <TitlesOfParts>
    <vt:vector size="13" baseType="lpstr">
      <vt:lpstr>Calibri</vt:lpstr>
      <vt:lpstr>Tw Cen MT</vt:lpstr>
      <vt:lpstr>Tw Cen MT Condensed</vt:lpstr>
      <vt:lpstr>Wingdings 3</vt:lpstr>
      <vt:lpstr>Integral</vt:lpstr>
      <vt:lpstr>Le Chocolat et la chimie des souvenirs</vt:lpstr>
      <vt:lpstr>Demarche </vt:lpstr>
      <vt:lpstr>Résultats du questionnaire </vt:lpstr>
      <vt:lpstr>Présentation PowerPoint</vt:lpstr>
      <vt:lpstr>Présentation PowerPoint</vt:lpstr>
      <vt:lpstr>Présentation PowerPoint</vt:lpstr>
      <vt:lpstr>Le chocolat et la théobromine </vt:lpstr>
      <vt:lpstr>LE CHOCOLAT ET LES METAUX LOURDS </vt:lpstr>
    </vt:vector>
  </TitlesOfParts>
  <Company>LA CONDAMINE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Chocolat et la chimie des souvenirs</dc:title>
  <dc:creator>CDI</dc:creator>
  <cp:lastModifiedBy>Utilisateur Windows</cp:lastModifiedBy>
  <cp:revision>15</cp:revision>
  <dcterms:created xsi:type="dcterms:W3CDTF">2019-02-14T18:23:35Z</dcterms:created>
  <dcterms:modified xsi:type="dcterms:W3CDTF">2019-02-15T19:55:17Z</dcterms:modified>
</cp:coreProperties>
</file>