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1" d="100"/>
          <a:sy n="81" d="100"/>
        </p:scale>
        <p:origin x="126"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lgn="ctr" rtl="0">
            <a:defRPr lang="fr-FR" sz="3200" b="1" i="0" u="none" strike="noStrike" kern="1200" cap="all" spc="100" normalizeH="0" baseline="0">
              <a:solidFill>
                <a:sysClr val="windowText" lastClr="000000"/>
              </a:solidFill>
              <a:latin typeface="+mn-lt"/>
              <a:ea typeface="+mn-ea"/>
              <a:cs typeface="+mn-cs"/>
            </a:defRPr>
          </a:pPr>
          <a:endParaRPr lang="fr-FR"/>
        </a:p>
      </c:txPr>
    </c:title>
    <c:autoTitleDeleted val="0"/>
    <c:plotArea>
      <c:layout/>
      <c:pieChart>
        <c:varyColors val="1"/>
        <c:ser>
          <c:idx val="0"/>
          <c:order val="0"/>
          <c:tx>
            <c:strRef>
              <c:f>Feuil1!$B$1</c:f>
              <c:strCache>
                <c:ptCount val="1"/>
                <c:pt idx="0">
                  <c:v>Lequel vous aimez le plus</c:v>
                </c:pt>
              </c:strCache>
            </c:strRef>
          </c:tx>
          <c:spPr>
            <a:solidFill>
              <a:schemeClr val="lt1"/>
            </a:solidFill>
            <a:ln w="19050">
              <a:solidFill>
                <a:schemeClr val="accent1"/>
              </a:solidFill>
            </a:ln>
            <a:effectLst/>
          </c:spPr>
          <c:dPt>
            <c:idx val="0"/>
            <c:bubble3D val="0"/>
            <c:spPr>
              <a:solidFill>
                <a:schemeClr val="lt1"/>
              </a:solidFill>
              <a:ln w="19050">
                <a:solidFill>
                  <a:schemeClr val="accent1"/>
                </a:solidFill>
              </a:ln>
              <a:effectLst/>
            </c:spPr>
          </c:dPt>
          <c:dPt>
            <c:idx val="1"/>
            <c:bubble3D val="0"/>
            <c:spPr>
              <a:solidFill>
                <a:schemeClr val="lt1"/>
              </a:solidFill>
              <a:ln w="19050">
                <a:solidFill>
                  <a:schemeClr val="accent1"/>
                </a:solidFill>
              </a:ln>
              <a:effectLst/>
            </c:spPr>
          </c:dPt>
          <c:dPt>
            <c:idx val="2"/>
            <c:bubble3D val="0"/>
            <c:spPr>
              <a:solidFill>
                <a:schemeClr val="lt1"/>
              </a:solidFill>
              <a:ln w="19050">
                <a:solidFill>
                  <a:schemeClr val="accent1"/>
                </a:solidFill>
              </a:ln>
              <a:effectLst/>
            </c:spPr>
          </c:dPt>
          <c:dPt>
            <c:idx val="3"/>
            <c:bubble3D val="0"/>
            <c:spPr>
              <a:solidFill>
                <a:schemeClr val="lt1"/>
              </a:solidFill>
              <a:ln w="19050">
                <a:solidFill>
                  <a:schemeClr val="accent1"/>
                </a:solidFill>
              </a:ln>
              <a:effectLst/>
            </c:spPr>
          </c:dPt>
          <c:dLbls>
            <c:dLbl>
              <c:idx val="0"/>
              <c:layout/>
              <c:tx>
                <c:rich>
                  <a:bodyPr rot="0" spcFirstLastPara="1" vertOverflow="ellipsis" vert="horz" wrap="square" lIns="38100" tIns="19050" rIns="38100" bIns="19050" anchor="ctr" anchorCtr="0">
                    <a:spAutoFit/>
                  </a:bodyPr>
                  <a:lstStyle/>
                  <a:p>
                    <a:pPr algn="ctr" rtl="0">
                      <a:defRPr lang="en-US" sz="3200" b="1" i="0" u="none" strike="noStrike" kern="1200" baseline="0">
                        <a:solidFill>
                          <a:sysClr val="windowText" lastClr="000000"/>
                        </a:solidFill>
                        <a:latin typeface="+mn-lt"/>
                        <a:ea typeface="+mn-ea"/>
                        <a:cs typeface="+mn-cs"/>
                      </a:defRPr>
                    </a:pPr>
                    <a:fld id="{371E131D-B418-4451-AB53-26876CA94851}" type="CATEGORYNAME">
                      <a:rPr lang="en-US" sz="3200" b="1" i="0" u="none" strike="noStrike" kern="1200" baseline="0">
                        <a:solidFill>
                          <a:sysClr val="windowText" lastClr="000000"/>
                        </a:solidFill>
                        <a:latin typeface="+mn-lt"/>
                        <a:ea typeface="+mn-ea"/>
                        <a:cs typeface="+mn-cs"/>
                      </a:rPr>
                      <a:pPr algn="ctr" rtl="0">
                        <a:defRPr lang="en-US" sz="3200" b="1" i="0" u="none" strike="noStrike" kern="1200" baseline="0">
                          <a:solidFill>
                            <a:sysClr val="windowText" lastClr="000000"/>
                          </a:solidFill>
                          <a:latin typeface="+mn-lt"/>
                          <a:ea typeface="+mn-ea"/>
                          <a:cs typeface="+mn-cs"/>
                        </a:defRPr>
                      </a:pPr>
                      <a:t>[NOM DE CATÉGORIE]</a:t>
                    </a:fld>
                    <a:r>
                      <a:rPr lang="en-US" sz="3200" b="1" i="0" u="none" strike="noStrike" kern="1200" baseline="0">
                        <a:solidFill>
                          <a:sysClr val="windowText" lastClr="000000"/>
                        </a:solidFill>
                        <a:latin typeface="+mn-lt"/>
                        <a:ea typeface="+mn-ea"/>
                        <a:cs typeface="+mn-cs"/>
                      </a:rPr>
                      <a:t>
</a:t>
                    </a:r>
                    <a:fld id="{7925EA76-A053-4B03-8C29-983DD849C813}" type="PERCENTAGE">
                      <a:rPr lang="en-US" sz="3200" b="1" i="0" u="none" strike="noStrike" kern="1200" baseline="0">
                        <a:solidFill>
                          <a:sysClr val="windowText" lastClr="000000"/>
                        </a:solidFill>
                        <a:latin typeface="+mn-lt"/>
                        <a:ea typeface="+mn-ea"/>
                        <a:cs typeface="+mn-cs"/>
                      </a:rPr>
                      <a:pPr algn="ctr" rtl="0">
                        <a:defRPr lang="en-US" sz="3200" b="1" i="0" u="none" strike="noStrike" kern="1200" baseline="0">
                          <a:solidFill>
                            <a:sysClr val="windowText" lastClr="000000"/>
                          </a:solidFill>
                          <a:latin typeface="+mn-lt"/>
                          <a:ea typeface="+mn-ea"/>
                          <a:cs typeface="+mn-cs"/>
                        </a:defRPr>
                      </a:pPr>
                      <a:t>[POURCENTAGE]</a:t>
                    </a:fld>
                    <a:endParaRPr lang="en-US" sz="3200" b="1" i="0" u="none" strike="noStrike" kern="1200" baseline="0">
                      <a:solidFill>
                        <a:sysClr val="windowText" lastClr="000000"/>
                      </a:solidFill>
                      <a:latin typeface="+mn-lt"/>
                      <a:ea typeface="+mn-ea"/>
                      <a:cs typeface="+mn-cs"/>
                    </a:endParaRPr>
                  </a:p>
                </c:rich>
              </c:tx>
              <c:spPr>
                <a:noFill/>
                <a:ln>
                  <a:noFill/>
                </a:ln>
                <a:effectLst/>
              </c:spPr>
              <c:txPr>
                <a:bodyPr rot="0" spcFirstLastPara="1" vertOverflow="ellipsis" vert="horz" wrap="square" lIns="38100" tIns="19050" rIns="38100" bIns="19050" anchor="ctr" anchorCtr="0">
                  <a:spAutoFit/>
                </a:bodyPr>
                <a:lstStyle/>
                <a:p>
                  <a:pPr algn="ctr" rtl="0">
                    <a:defRPr lang="en-US" sz="3200" b="1" i="0" u="none" strike="noStrike" kern="1200" baseline="0">
                      <a:solidFill>
                        <a:sysClr val="windowText" lastClr="000000"/>
                      </a:solidFill>
                      <a:latin typeface="+mn-lt"/>
                      <a:ea typeface="+mn-ea"/>
                      <a:cs typeface="+mn-cs"/>
                    </a:defRPr>
                  </a:pPr>
                  <a:endParaRPr lang="fr-FR"/>
                </a:p>
              </c:txPr>
              <c:dLblPos val="inEnd"/>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1"/>
              <c:layout>
                <c:manualLayout>
                  <c:x val="0.18574475065616797"/>
                  <c:y val="0.10597487814023247"/>
                </c:manualLayout>
              </c:layout>
              <c:tx>
                <c:rich>
                  <a:bodyPr rot="0" spcFirstLastPara="1" vertOverflow="ellipsis" vert="horz" wrap="square" lIns="38100" tIns="19050" rIns="38100" bIns="19050" anchor="ctr" anchorCtr="0">
                    <a:spAutoFit/>
                  </a:bodyPr>
                  <a:lstStyle/>
                  <a:p>
                    <a:pPr algn="ctr" rtl="0">
                      <a:defRPr lang="en-US" sz="3200" b="1" i="0" u="none" strike="noStrike" kern="1200" baseline="0">
                        <a:solidFill>
                          <a:sysClr val="windowText" lastClr="000000"/>
                        </a:solidFill>
                        <a:latin typeface="+mn-lt"/>
                        <a:ea typeface="+mn-ea"/>
                        <a:cs typeface="+mn-cs"/>
                      </a:defRPr>
                    </a:pPr>
                    <a:fld id="{7212042B-7F28-449D-89AB-18932D4D5430}" type="CATEGORYNAME">
                      <a:rPr lang="en-US" sz="3200" b="1" i="0" u="none" strike="noStrike" kern="1200" baseline="0">
                        <a:solidFill>
                          <a:sysClr val="windowText" lastClr="000000"/>
                        </a:solidFill>
                        <a:latin typeface="+mn-lt"/>
                        <a:ea typeface="+mn-ea"/>
                        <a:cs typeface="+mn-cs"/>
                      </a:rPr>
                      <a:pPr algn="ctr" rtl="0">
                        <a:defRPr lang="en-US" sz="3200" b="1" i="0" u="none" strike="noStrike" kern="1200" baseline="0">
                          <a:solidFill>
                            <a:sysClr val="windowText" lastClr="000000"/>
                          </a:solidFill>
                          <a:latin typeface="+mn-lt"/>
                          <a:ea typeface="+mn-ea"/>
                          <a:cs typeface="+mn-cs"/>
                        </a:defRPr>
                      </a:pPr>
                      <a:t>[NOM DE CATÉGORIE]</a:t>
                    </a:fld>
                    <a:r>
                      <a:rPr lang="en-US" sz="3200" b="1" i="0" u="none" strike="noStrike" kern="1200" baseline="0">
                        <a:solidFill>
                          <a:sysClr val="windowText" lastClr="000000"/>
                        </a:solidFill>
                        <a:latin typeface="+mn-lt"/>
                        <a:ea typeface="+mn-ea"/>
                        <a:cs typeface="+mn-cs"/>
                      </a:rPr>
                      <a:t>
</a:t>
                    </a:r>
                    <a:fld id="{DEED1656-6BF4-4A6C-9705-79911910EC05}" type="PERCENTAGE">
                      <a:rPr lang="en-US" sz="3200" b="1" i="0" u="none" strike="noStrike" kern="1200" baseline="0">
                        <a:solidFill>
                          <a:sysClr val="windowText" lastClr="000000"/>
                        </a:solidFill>
                        <a:latin typeface="+mn-lt"/>
                        <a:ea typeface="+mn-ea"/>
                        <a:cs typeface="+mn-cs"/>
                      </a:rPr>
                      <a:pPr algn="ctr" rtl="0">
                        <a:defRPr lang="en-US" sz="3200" b="1" i="0" u="none" strike="noStrike" kern="1200" baseline="0">
                          <a:solidFill>
                            <a:sysClr val="windowText" lastClr="000000"/>
                          </a:solidFill>
                          <a:latin typeface="+mn-lt"/>
                          <a:ea typeface="+mn-ea"/>
                          <a:cs typeface="+mn-cs"/>
                        </a:defRPr>
                      </a:pPr>
                      <a:t>[POURCENTAGE]</a:t>
                    </a:fld>
                    <a:endParaRPr lang="en-US" sz="3200" b="1" i="0" u="none" strike="noStrike" kern="1200" baseline="0">
                      <a:solidFill>
                        <a:sysClr val="windowText" lastClr="000000"/>
                      </a:solidFill>
                      <a:latin typeface="+mn-lt"/>
                      <a:ea typeface="+mn-ea"/>
                      <a:cs typeface="+mn-cs"/>
                    </a:endParaRPr>
                  </a:p>
                </c:rich>
              </c:tx>
              <c:spPr>
                <a:noFill/>
                <a:ln>
                  <a:noFill/>
                </a:ln>
                <a:effectLst/>
              </c:spPr>
              <c:txPr>
                <a:bodyPr rot="0" spcFirstLastPara="1" vertOverflow="ellipsis" vert="horz" wrap="square" lIns="38100" tIns="19050" rIns="38100" bIns="19050" anchor="ctr" anchorCtr="0">
                  <a:spAutoFit/>
                </a:bodyPr>
                <a:lstStyle/>
                <a:p>
                  <a:pPr algn="ctr" rtl="0">
                    <a:defRPr lang="en-US" sz="3200" b="1" i="0" u="none" strike="noStrike" kern="1200" baseline="0">
                      <a:solidFill>
                        <a:sysClr val="windowText" lastClr="000000"/>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fr-FR"/>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Feuil1!$A$2:$A$5</c:f>
              <c:strCache>
                <c:ptCount val="2"/>
                <c:pt idx="0">
                  <c:v>Chocolat</c:v>
                </c:pt>
                <c:pt idx="1">
                  <c:v>Sapote</c:v>
                </c:pt>
              </c:strCache>
            </c:strRef>
          </c:cat>
          <c:val>
            <c:numRef>
              <c:f>Feuil1!$B$2:$B$5</c:f>
              <c:numCache>
                <c:formatCode>General</c:formatCode>
                <c:ptCount val="4"/>
                <c:pt idx="0">
                  <c:v>18</c:v>
                </c:pt>
                <c:pt idx="1">
                  <c:v>10</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3200" b="1" i="0" u="none" strike="noStrike" kern="1200" cap="all" spc="100" normalizeH="0" baseline="0">
                <a:solidFill>
                  <a:sysClr val="windowText" lastClr="000000"/>
                </a:solidFill>
                <a:latin typeface="+mn-lt"/>
                <a:ea typeface="+mn-ea"/>
                <a:cs typeface="+mn-cs"/>
              </a:defRPr>
            </a:pPr>
            <a:r>
              <a:rPr lang="en-US" sz="3200" b="1" i="0" u="none" strike="noStrike" kern="1200" cap="all" spc="100" normalizeH="0" baseline="0" dirty="0" err="1">
                <a:solidFill>
                  <a:sysClr val="windowText" lastClr="000000"/>
                </a:solidFill>
                <a:latin typeface="+mn-lt"/>
                <a:ea typeface="+mn-ea"/>
                <a:cs typeface="+mn-cs"/>
              </a:rPr>
              <a:t>Goût</a:t>
            </a:r>
            <a:r>
              <a:rPr lang="en-US" sz="3200" b="1" i="0" u="none" strike="noStrike" kern="1200" cap="all" spc="100" normalizeH="0" baseline="0" dirty="0">
                <a:solidFill>
                  <a:sysClr val="windowText" lastClr="000000"/>
                </a:solidFill>
                <a:latin typeface="+mn-lt"/>
                <a:ea typeface="+mn-ea"/>
                <a:cs typeface="+mn-cs"/>
              </a:rPr>
              <a:t> du premier </a:t>
            </a:r>
            <a:r>
              <a:rPr lang="en-US" sz="3200" b="1" i="0" u="none" strike="noStrike" kern="1200" cap="all" spc="100" normalizeH="0" baseline="0" dirty="0" err="1">
                <a:solidFill>
                  <a:sysClr val="windowText" lastClr="000000"/>
                </a:solidFill>
                <a:latin typeface="+mn-lt"/>
                <a:ea typeface="+mn-ea"/>
                <a:cs typeface="+mn-cs"/>
              </a:rPr>
              <a:t>gâteau</a:t>
            </a:r>
            <a:r>
              <a:rPr lang="en-US" sz="3200" b="1" i="0" u="none" strike="noStrike" kern="1200" cap="all" spc="100" normalizeH="0" baseline="0" dirty="0">
                <a:solidFill>
                  <a:sysClr val="windowText" lastClr="000000"/>
                </a:solidFill>
                <a:latin typeface="+mn-lt"/>
                <a:ea typeface="+mn-ea"/>
                <a:cs typeface="+mn-cs"/>
              </a:rPr>
              <a:t> (</a:t>
            </a:r>
            <a:r>
              <a:rPr lang="en-US" sz="3200" b="1" i="0" u="none" strike="noStrike" kern="1200" cap="all" spc="100" normalizeH="0" baseline="0" dirty="0" err="1">
                <a:solidFill>
                  <a:sysClr val="windowText" lastClr="000000"/>
                </a:solidFill>
                <a:latin typeface="+mn-lt"/>
                <a:ea typeface="+mn-ea"/>
                <a:cs typeface="+mn-cs"/>
              </a:rPr>
              <a:t>Chocolat</a:t>
            </a:r>
            <a:r>
              <a:rPr lang="en-US" sz="3200" b="1" i="0" u="none" strike="noStrike" kern="1200" cap="all" spc="100" normalizeH="0" baseline="0" dirty="0">
                <a:solidFill>
                  <a:sysClr val="windowText" lastClr="000000"/>
                </a:solidFill>
                <a:latin typeface="+mn-lt"/>
                <a:ea typeface="+mn-ea"/>
                <a:cs typeface="+mn-cs"/>
              </a:rPr>
              <a:t>)</a:t>
            </a:r>
          </a:p>
        </c:rich>
      </c:tx>
      <c:layout/>
      <c:overlay val="0"/>
      <c:spPr>
        <a:noFill/>
        <a:ln>
          <a:noFill/>
        </a:ln>
        <a:effectLst/>
      </c:spPr>
      <c:txPr>
        <a:bodyPr rot="0" spcFirstLastPara="1" vertOverflow="ellipsis" vert="horz" wrap="square" anchor="ctr" anchorCtr="1"/>
        <a:lstStyle/>
        <a:p>
          <a:pPr algn="ctr" rtl="0">
            <a:defRPr lang="en-US" sz="3200" b="1" i="0" u="none" strike="noStrike" kern="1200" cap="all" spc="100" normalizeH="0" baseline="0">
              <a:solidFill>
                <a:sysClr val="windowText" lastClr="000000"/>
              </a:solidFill>
              <a:latin typeface="+mn-lt"/>
              <a:ea typeface="+mn-ea"/>
              <a:cs typeface="+mn-cs"/>
            </a:defRPr>
          </a:pPr>
          <a:endParaRPr lang="fr-FR"/>
        </a:p>
      </c:txPr>
    </c:title>
    <c:autoTitleDeleted val="0"/>
    <c:plotArea>
      <c:layout/>
      <c:pieChart>
        <c:varyColors val="1"/>
        <c:ser>
          <c:idx val="0"/>
          <c:order val="0"/>
          <c:tx>
            <c:strRef>
              <c:f>Feuil1!$B$1</c:f>
              <c:strCache>
                <c:ptCount val="1"/>
                <c:pt idx="0">
                  <c:v>Goût du premier gâteau</c:v>
                </c:pt>
              </c:strCache>
            </c:strRef>
          </c:tx>
          <c:spPr>
            <a:solidFill>
              <a:schemeClr val="lt1"/>
            </a:solidFill>
            <a:ln w="19050">
              <a:solidFill>
                <a:schemeClr val="accent1"/>
              </a:solidFill>
            </a:ln>
            <a:effectLst/>
          </c:spPr>
          <c:dPt>
            <c:idx val="0"/>
            <c:bubble3D val="0"/>
            <c:spPr>
              <a:solidFill>
                <a:schemeClr val="lt1"/>
              </a:solidFill>
              <a:ln w="19050">
                <a:solidFill>
                  <a:schemeClr val="accent1"/>
                </a:solidFill>
              </a:ln>
              <a:effectLst/>
            </c:spPr>
          </c:dPt>
          <c:dLbls>
            <c:dLbl>
              <c:idx val="0"/>
              <c:layout>
                <c:manualLayout>
                  <c:x val="1.2163481837844973E-2"/>
                  <c:y val="-0.14040426704812642"/>
                </c:manualLayout>
              </c:layout>
              <c:tx>
                <c:rich>
                  <a:bodyPr/>
                  <a:lstStyle/>
                  <a:p>
                    <a:r>
                      <a:rPr lang="en-US" sz="2800" dirty="0" err="1">
                        <a:solidFill>
                          <a:sysClr val="windowText" lastClr="000000"/>
                        </a:solidFill>
                      </a:rPr>
                      <a:t>Chocolat</a:t>
                    </a:r>
                    <a:r>
                      <a:rPr lang="en-US" baseline="0" dirty="0"/>
                      <a:t>
</a:t>
                    </a:r>
                    <a:fld id="{73AAE00B-C775-491F-9616-46542BEF0F3E}" type="PERCENTAGE">
                      <a:rPr lang="en-US" sz="2800" baseline="0">
                        <a:solidFill>
                          <a:sysClr val="windowText" lastClr="000000"/>
                        </a:solidFill>
                      </a:rPr>
                      <a:pPr/>
                      <a:t>[POURCENTAGE]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2255044373996207"/>
                      <c:h val="0.19967478565539323"/>
                    </c:manualLayout>
                  </c15:layout>
                  <c15:dlblFieldTable/>
                  <c15:showDataLabelsRange val="0"/>
                </c:ext>
              </c:extLst>
            </c:dLbl>
            <c:spPr>
              <a:noFill/>
              <a:ln>
                <a:noFill/>
              </a:ln>
              <a:effectLst/>
            </c:spPr>
            <c:txPr>
              <a:bodyPr rot="0" spcFirstLastPara="1" vertOverflow="ellipsis" vert="horz" wrap="square" lIns="38100" tIns="19050" rIns="38100" bIns="19050" anchor="ctr" anchorCtr="0">
                <a:spAutoFit/>
              </a:bodyPr>
              <a:lstStyle/>
              <a:p>
                <a:pPr algn="ctr" rtl="0">
                  <a:defRPr lang="fr-FR" sz="3200" b="1" i="0" u="none" strike="noStrike" kern="1200" cap="all" spc="100" normalizeH="0" baseline="0">
                    <a:solidFill>
                      <a:sysClr val="windowText" lastClr="000000"/>
                    </a:solidFill>
                    <a:latin typeface="+mn-lt"/>
                    <a:ea typeface="+mn-ea"/>
                    <a:cs typeface="+mn-cs"/>
                  </a:defRPr>
                </a:pPr>
                <a:endParaRPr lang="fr-FR"/>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Feuil1!$A$2</c:f>
              <c:strCache>
                <c:ptCount val="1"/>
                <c:pt idx="0">
                  <c:v>1er trim.</c:v>
                </c:pt>
              </c:strCache>
            </c:strRef>
          </c:cat>
          <c:val>
            <c:numRef>
              <c:f>Feuil1!$B$2</c:f>
              <c:numCache>
                <c:formatCode>General</c:formatCode>
                <c:ptCount val="1"/>
                <c:pt idx="0">
                  <c:v>8.1999999999999993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fr-FR" sz="3840" b="1" i="0" u="none" strike="noStrike" kern="1200" cap="all" spc="100" normalizeH="0" baseline="0">
                <a:solidFill>
                  <a:sysClr val="windowText" lastClr="000000"/>
                </a:solidFill>
                <a:latin typeface="+mn-lt"/>
                <a:ea typeface="+mn-ea"/>
                <a:cs typeface="+mn-cs"/>
              </a:defRPr>
            </a:pPr>
            <a:r>
              <a:rPr lang="en-US" dirty="0" err="1"/>
              <a:t>Goût</a:t>
            </a:r>
            <a:r>
              <a:rPr lang="en-US" dirty="0"/>
              <a:t> du </a:t>
            </a:r>
            <a:r>
              <a:rPr lang="en-US" dirty="0" err="1"/>
              <a:t>deuxième</a:t>
            </a:r>
            <a:r>
              <a:rPr lang="en-US" dirty="0"/>
              <a:t> </a:t>
            </a:r>
            <a:r>
              <a:rPr lang="en-US" dirty="0" err="1"/>
              <a:t>gâteau</a:t>
            </a:r>
            <a:r>
              <a:rPr lang="en-US" dirty="0"/>
              <a:t> (</a:t>
            </a:r>
            <a:r>
              <a:rPr lang="en-US" dirty="0" err="1"/>
              <a:t>sapote</a:t>
            </a:r>
            <a:r>
              <a:rPr lang="en-US" dirty="0"/>
              <a:t>)</a:t>
            </a:r>
          </a:p>
        </c:rich>
      </c:tx>
      <c:layout/>
      <c:overlay val="0"/>
      <c:spPr>
        <a:noFill/>
        <a:ln>
          <a:noFill/>
        </a:ln>
        <a:effectLst/>
      </c:spPr>
      <c:txPr>
        <a:bodyPr rot="0" spcFirstLastPara="1" vertOverflow="ellipsis" vert="horz" wrap="square" anchor="ctr" anchorCtr="1"/>
        <a:lstStyle/>
        <a:p>
          <a:pPr>
            <a:defRPr lang="fr-FR" sz="3840" b="1" i="0" u="none" strike="noStrike" kern="1200" cap="all" spc="100" normalizeH="0" baseline="0">
              <a:solidFill>
                <a:sysClr val="windowText" lastClr="000000"/>
              </a:solidFill>
              <a:latin typeface="+mn-lt"/>
              <a:ea typeface="+mn-ea"/>
              <a:cs typeface="+mn-cs"/>
            </a:defRPr>
          </a:pPr>
          <a:endParaRPr lang="fr-FR"/>
        </a:p>
      </c:txPr>
    </c:title>
    <c:autoTitleDeleted val="0"/>
    <c:plotArea>
      <c:layout/>
      <c:pieChart>
        <c:varyColors val="1"/>
        <c:ser>
          <c:idx val="0"/>
          <c:order val="0"/>
          <c:tx>
            <c:strRef>
              <c:f>Feuil1!$B$1</c:f>
              <c:strCache>
                <c:ptCount val="1"/>
                <c:pt idx="0">
                  <c:v>Goût du deuxième gâteau(Sapote)</c:v>
                </c:pt>
              </c:strCache>
            </c:strRef>
          </c:tx>
          <c:spPr>
            <a:solidFill>
              <a:schemeClr val="lt1"/>
            </a:solidFill>
            <a:ln w="19050">
              <a:solidFill>
                <a:schemeClr val="accent1"/>
              </a:solidFill>
            </a:ln>
            <a:effectLst/>
          </c:spPr>
          <c:dPt>
            <c:idx val="0"/>
            <c:bubble3D val="0"/>
            <c:spPr>
              <a:solidFill>
                <a:schemeClr val="lt1"/>
              </a:solidFill>
              <a:ln w="19050">
                <a:solidFill>
                  <a:schemeClr val="accent1"/>
                </a:solidFill>
              </a:ln>
              <a:effectLst/>
            </c:spPr>
          </c:dPt>
          <c:dPt>
            <c:idx val="1"/>
            <c:bubble3D val="0"/>
            <c:spPr>
              <a:solidFill>
                <a:schemeClr val="lt1"/>
              </a:solidFill>
              <a:ln w="19050">
                <a:solidFill>
                  <a:schemeClr val="accent1"/>
                </a:solidFill>
              </a:ln>
              <a:effectLst/>
            </c:spPr>
          </c:dPt>
          <c:dPt>
            <c:idx val="2"/>
            <c:bubble3D val="0"/>
            <c:spPr>
              <a:solidFill>
                <a:schemeClr val="lt1"/>
              </a:solidFill>
              <a:ln w="19050">
                <a:solidFill>
                  <a:schemeClr val="accent1"/>
                </a:solidFill>
              </a:ln>
              <a:effectLst/>
            </c:spPr>
          </c:dPt>
          <c:dLbls>
            <c:dLbl>
              <c:idx val="0"/>
              <c:layout>
                <c:manualLayout>
                  <c:x val="-0.21087884561557035"/>
                  <c:y val="-8.994544841148841E-2"/>
                </c:manualLayout>
              </c:layout>
              <c:tx>
                <c:rich>
                  <a:bodyPr/>
                  <a:lstStyle/>
                  <a:p>
                    <a:r>
                      <a:rPr lang="en-US" sz="3200" dirty="0" err="1">
                        <a:solidFill>
                          <a:sysClr val="windowText" lastClr="000000"/>
                        </a:solidFill>
                      </a:rPr>
                      <a:t>Chocolat</a:t>
                    </a:r>
                    <a:r>
                      <a:rPr lang="en-US" baseline="0" dirty="0"/>
                      <a:t>
</a:t>
                    </a:r>
                    <a:fld id="{73AAE00B-C775-491F-9616-46542BEF0F3E}" type="PERCENTAGE">
                      <a:rPr lang="en-US" sz="3200" baseline="0">
                        <a:solidFill>
                          <a:sysClr val="windowText" lastClr="000000"/>
                        </a:solidFill>
                      </a:rPr>
                      <a:pPr/>
                      <a:t>[POURCENTAGE]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28503071456384516"/>
                      <c:h val="0.22703037722609892"/>
                    </c:manualLayout>
                  </c15:layout>
                  <c15:dlblFieldTable/>
                  <c15:showDataLabelsRange val="0"/>
                </c:ext>
              </c:extLst>
            </c:dLbl>
            <c:dLbl>
              <c:idx val="1"/>
              <c:layout>
                <c:manualLayout>
                  <c:x val="-0.10801434258644618"/>
                  <c:y val="0.26514869442457684"/>
                </c:manualLayout>
              </c:layout>
              <c:tx>
                <c:rich>
                  <a:bodyPr/>
                  <a:lstStyle/>
                  <a:p>
                    <a:fld id="{F8BBF3FC-E6E0-4E2B-9DE1-FBFD34A382CB}" type="CATEGORYNAME">
                      <a:rPr lang="en-US" sz="3200">
                        <a:solidFill>
                          <a:sysClr val="windowText" lastClr="000000"/>
                        </a:solidFill>
                      </a:rPr>
                      <a:pPr/>
                      <a:t>[NOM DE CATÉGORIE]</a:t>
                    </a:fld>
                    <a:r>
                      <a:rPr lang="en-US" sz="1600" baseline="0" dirty="0">
                        <a:solidFill>
                          <a:sysClr val="windowText" lastClr="000000"/>
                        </a:solidFill>
                      </a:rPr>
                      <a:t>
</a:t>
                    </a:r>
                    <a:fld id="{2E4F4614-A9B9-4FF7-8615-D5293541F6E6}" type="PERCENTAGE">
                      <a:rPr lang="en-US" sz="3200" baseline="0">
                        <a:solidFill>
                          <a:sysClr val="windowText" lastClr="000000"/>
                        </a:solidFill>
                      </a:rPr>
                      <a:pPr/>
                      <a:t>[POURCENTAGE]</a:t>
                    </a:fld>
                    <a:endParaRPr lang="en-US" sz="1600" baseline="0" dirty="0">
                      <a:solidFill>
                        <a:sysClr val="windowText" lastClr="0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9283730094287671"/>
                  <c:y val="0.15155661228159159"/>
                </c:manualLayout>
              </c:layout>
              <c:tx>
                <c:rich>
                  <a:bodyPr/>
                  <a:lstStyle/>
                  <a:p>
                    <a:fld id="{79FCFA9C-E870-4885-B576-DC6961589304}" type="CATEGORYNAME">
                      <a:rPr lang="en-US" sz="2800">
                        <a:solidFill>
                          <a:sysClr val="windowText" lastClr="000000"/>
                        </a:solidFill>
                      </a:rPr>
                      <a:pPr/>
                      <a:t>[NOM DE CATÉGORIE]</a:t>
                    </a:fld>
                    <a:r>
                      <a:rPr lang="en-US" sz="5400" baseline="0" dirty="0"/>
                      <a:t>
</a:t>
                    </a:r>
                    <a:fld id="{1ACE46D7-64A6-4478-BB1E-58643423BA7B}" type="PERCENTAGE">
                      <a:rPr lang="en-US" sz="2800" baseline="0">
                        <a:solidFill>
                          <a:sysClr val="windowText" lastClr="000000"/>
                        </a:solidFill>
                      </a:rPr>
                      <a:pPr/>
                      <a:t>[POURCENTAGE]</a:t>
                    </a:fld>
                    <a:endParaRPr lang="en-US" sz="5400"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anchor="ctr" anchorCtr="0"/>
              <a:lstStyle/>
              <a:p>
                <a:pPr algn="ctr" rtl="0">
                  <a:defRPr lang="fr-FR" sz="3840" b="1" i="0" u="none" strike="noStrike" kern="1200" cap="all" spc="100" normalizeH="0" baseline="0">
                    <a:solidFill>
                      <a:sysClr val="windowText" lastClr="000000"/>
                    </a:solidFill>
                    <a:latin typeface="+mn-lt"/>
                    <a:ea typeface="+mn-ea"/>
                    <a:cs typeface="+mn-cs"/>
                  </a:defRPr>
                </a:pPr>
                <a:endParaRPr lang="fr-FR"/>
              </a:p>
            </c:txPr>
            <c:dLblPos val="inEnd"/>
            <c:showLegendKey val="0"/>
            <c:showVal val="0"/>
            <c:showCatName val="1"/>
            <c:showSerName val="0"/>
            <c:showPercent val="1"/>
            <c:showBubbleSize val="0"/>
            <c:showLeaderLines val="0"/>
            <c:extLst>
              <c:ext xmlns:c15="http://schemas.microsoft.com/office/drawing/2012/chart" uri="{CE6537A1-D6FC-4f65-9D91-7224C49458BB}"/>
            </c:extLst>
          </c:dLbls>
          <c:cat>
            <c:strRef>
              <c:f>Feuil1!$A$2:$A$4</c:f>
              <c:strCache>
                <c:ptCount val="3"/>
                <c:pt idx="0">
                  <c:v>Chocolat</c:v>
                </c:pt>
                <c:pt idx="1">
                  <c:v>Carrote</c:v>
                </c:pt>
                <c:pt idx="2">
                  <c:v>Banane</c:v>
                </c:pt>
              </c:strCache>
            </c:strRef>
          </c:cat>
          <c:val>
            <c:numRef>
              <c:f>Feuil1!$B$2:$B$4</c:f>
              <c:numCache>
                <c:formatCode>General</c:formatCode>
                <c:ptCount val="3"/>
                <c:pt idx="0">
                  <c:v>21</c:v>
                </c:pt>
                <c:pt idx="1">
                  <c:v>2</c:v>
                </c:pt>
                <c:pt idx="2">
                  <c:v>3</c:v>
                </c:pt>
              </c:numCache>
            </c:numRef>
          </c:val>
        </c:ser>
        <c:dLbls>
          <c:dLblPos val="inEnd"/>
          <c:showLegendKey val="0"/>
          <c:showVal val="0"/>
          <c:showCatName val="1"/>
          <c:showSerName val="0"/>
          <c:showPercent val="1"/>
          <c:showBubbleSize val="0"/>
          <c:showLeaderLines val="0"/>
        </c:dLbls>
        <c:firstSliceAng val="0"/>
      </c:pieChart>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lgn="ctr" rtl="0">
        <a:defRPr lang="fr-FR" sz="3200" b="1" i="0" u="none" strike="noStrike" kern="1200" cap="all" spc="100" normalizeH="0" baseline="0">
          <a:solidFill>
            <a:sysClr val="windowText" lastClr="000000"/>
          </a:solidFill>
          <a:latin typeface="+mn-lt"/>
          <a:ea typeface="+mn-ea"/>
          <a:cs typeface="+mn-cs"/>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0.25677</cdr:x>
      <cdr:y>0.30932</cdr:y>
    </cdr:from>
    <cdr:to>
      <cdr:x>0.44637</cdr:x>
      <cdr:y>0.3411</cdr:y>
    </cdr:to>
    <cdr:cxnSp macro="">
      <cdr:nvCxnSpPr>
        <cdr:cNvPr id="3" name="Connecteur droit avec flèche 2"/>
        <cdr:cNvCxnSpPr/>
      </cdr:nvCxnSpPr>
      <cdr:spPr>
        <a:xfrm xmlns:a="http://schemas.openxmlformats.org/drawingml/2006/main" flipH="1" flipV="1">
          <a:off x="2814452" y="1733797"/>
          <a:ext cx="2078181" cy="178131"/>
        </a:xfrm>
        <a:prstGeom xmlns:a="http://schemas.openxmlformats.org/drawingml/2006/main" prst="straightConnector1">
          <a:avLst/>
        </a:prstGeom>
        <a:ln xmlns:a="http://schemas.openxmlformats.org/drawingml/2006/main" w="41275">
          <a:solidFill>
            <a:schemeClr val="accent5">
              <a:lumMod val="40000"/>
              <a:lumOff val="60000"/>
            </a:schemeClr>
          </a:solidFill>
          <a:tailEnd type="triangle"/>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0.2309</cdr:x>
      <cdr:y>0.39087</cdr:y>
    </cdr:from>
    <cdr:to>
      <cdr:x>0.37211</cdr:x>
      <cdr:y>0.52083</cdr:y>
    </cdr:to>
    <cdr:cxnSp macro="">
      <cdr:nvCxnSpPr>
        <cdr:cNvPr id="5" name="Connecteur droit avec flèche 4"/>
        <cdr:cNvCxnSpPr/>
      </cdr:nvCxnSpPr>
      <cdr:spPr>
        <a:xfrm xmlns:a="http://schemas.openxmlformats.org/drawingml/2006/main" flipH="1">
          <a:off x="1266825" y="1250951"/>
          <a:ext cx="774700" cy="415924"/>
        </a:xfrm>
        <a:prstGeom xmlns:a="http://schemas.openxmlformats.org/drawingml/2006/main" prst="straightConnector1">
          <a:avLst/>
        </a:prstGeom>
        <a:ln xmlns:a="http://schemas.openxmlformats.org/drawingml/2006/main" w="47625">
          <a:solidFill>
            <a:schemeClr val="accent5">
              <a:lumMod val="40000"/>
              <a:lumOff val="60000"/>
            </a:schemeClr>
          </a:solidFill>
          <a:tailEnd type="triangle"/>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userShap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2/22/2019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cap="all" dirty="0"/>
              <a:t>Gout de </a:t>
            </a:r>
            <a:r>
              <a:rPr lang="fr-FR" cap="all" dirty="0" smtClean="0"/>
              <a:t>chocolat</a:t>
            </a:r>
            <a:endParaRPr lang="fr-FR" dirty="0"/>
          </a:p>
        </p:txBody>
      </p:sp>
      <p:sp>
        <p:nvSpPr>
          <p:cNvPr id="3" name="Sous-titre 2"/>
          <p:cNvSpPr>
            <a:spLocks noGrp="1"/>
          </p:cNvSpPr>
          <p:nvPr>
            <p:ph type="subTitle" idx="1"/>
          </p:nvPr>
        </p:nvSpPr>
        <p:spPr/>
        <p:txBody>
          <a:bodyPr/>
          <a:lstStyle/>
          <a:p>
            <a:r>
              <a:rPr lang="fr-FR" dirty="0" smtClean="0"/>
              <a:t>Concours: </a:t>
            </a:r>
            <a:r>
              <a:rPr lang="fr-FR" dirty="0"/>
              <a:t/>
            </a:r>
            <a:br>
              <a:rPr lang="fr-FR" dirty="0"/>
            </a:br>
            <a:r>
              <a:rPr lang="fr-FR" dirty="0" smtClean="0"/>
              <a:t>Parlons Chimie</a:t>
            </a:r>
            <a:endParaRPr lang="fr-FR" dirty="0"/>
          </a:p>
        </p:txBody>
      </p:sp>
    </p:spTree>
    <p:extLst>
      <p:ext uri="{BB962C8B-B14F-4D97-AF65-F5344CB8AC3E}">
        <p14:creationId xmlns:p14="http://schemas.microsoft.com/office/powerpoint/2010/main" val="3913769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But</a:t>
            </a:r>
            <a:r>
              <a:rPr lang="fr-FR" dirty="0" smtClean="0"/>
              <a:t>	</a:t>
            </a:r>
            <a:endParaRPr lang="fr-FR" dirty="0"/>
          </a:p>
        </p:txBody>
      </p:sp>
      <p:sp>
        <p:nvSpPr>
          <p:cNvPr id="3" name="Espace réservé du contenu 2"/>
          <p:cNvSpPr>
            <a:spLocks noGrp="1"/>
          </p:cNvSpPr>
          <p:nvPr>
            <p:ph idx="1"/>
          </p:nvPr>
        </p:nvSpPr>
        <p:spPr/>
        <p:txBody>
          <a:bodyPr/>
          <a:lstStyle/>
          <a:p>
            <a:r>
              <a:rPr lang="fr-FR" dirty="0"/>
              <a:t>On s’intéresse à répliquer ou à imiter le mieux possible le goût du chocolat. On sait que dans le futur il existe la possibilité de que le chocolat devienne rare, en plus dans des pays comme l’Équateur, le cacao se voit affecté par la contamination des sols (ex : le pourcentage de cadmium dans le cacao). Alors, il serait intéressant de faire un gâteau au ‘‘chocolat’’ avec des ingrédients de laboratoire afin de synthétiser un mélange qui ressemble au chocolat. Cela permettra de réduire le risque de contamination.</a:t>
            </a:r>
          </a:p>
        </p:txBody>
      </p:sp>
    </p:spTree>
    <p:extLst>
      <p:ext uri="{BB962C8B-B14F-4D97-AF65-F5344CB8AC3E}">
        <p14:creationId xmlns:p14="http://schemas.microsoft.com/office/powerpoint/2010/main" val="736290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cap="all" dirty="0" smtClean="0"/>
              <a:t>hypothèse</a:t>
            </a:r>
            <a:r>
              <a:rPr lang="fr-FR" b="1" cap="all" dirty="0"/>
              <a:t/>
            </a:r>
            <a:br>
              <a:rPr lang="fr-FR" b="1" cap="all" dirty="0"/>
            </a:br>
            <a:endParaRPr lang="fr-FR" dirty="0"/>
          </a:p>
        </p:txBody>
      </p:sp>
      <p:sp>
        <p:nvSpPr>
          <p:cNvPr id="3" name="Espace réservé du contenu 2"/>
          <p:cNvSpPr>
            <a:spLocks noGrp="1"/>
          </p:cNvSpPr>
          <p:nvPr>
            <p:ph idx="1"/>
          </p:nvPr>
        </p:nvSpPr>
        <p:spPr/>
        <p:txBody>
          <a:bodyPr/>
          <a:lstStyle/>
          <a:p>
            <a:r>
              <a:rPr lang="fr-FR" dirty="0"/>
              <a:t>En cherchant les molécules présentes dans le chocolat qui contribuent au goût, on peut tenter de les extraire d’autres sources pour produire notre chocolat synthétique. De même, nous pouvons faire des recherches si il y d’autres produits ayant un goût similaire et réaliser une recette avec ces ingrédients. </a:t>
            </a:r>
          </a:p>
          <a:p>
            <a:endParaRPr lang="fr-FR" dirty="0"/>
          </a:p>
        </p:txBody>
      </p:sp>
    </p:spTree>
    <p:extLst>
      <p:ext uri="{BB962C8B-B14F-4D97-AF65-F5344CB8AC3E}">
        <p14:creationId xmlns:p14="http://schemas.microsoft.com/office/powerpoint/2010/main" val="2277029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cap="all" dirty="0"/>
              <a:t>Composition chimique du chocolat noir</a:t>
            </a:r>
          </a:p>
        </p:txBody>
      </p:sp>
      <p:sp>
        <p:nvSpPr>
          <p:cNvPr id="3" name="Espace réservé du contenu 2"/>
          <p:cNvSpPr>
            <a:spLocks noGrp="1"/>
          </p:cNvSpPr>
          <p:nvPr>
            <p:ph sz="half" idx="1"/>
          </p:nvPr>
        </p:nvSpPr>
        <p:spPr>
          <a:xfrm>
            <a:off x="1298448" y="2560319"/>
            <a:ext cx="4656038" cy="3666309"/>
          </a:xfrm>
        </p:spPr>
        <p:txBody>
          <a:bodyPr>
            <a:normAutofit fontScale="55000" lnSpcReduction="20000"/>
          </a:bodyPr>
          <a:lstStyle/>
          <a:p>
            <a:pPr lvl="0"/>
            <a:r>
              <a:rPr lang="fr-FR" sz="2900" dirty="0"/>
              <a:t>Lipides (graisses)</a:t>
            </a:r>
            <a:endParaRPr lang="fr-FR" sz="2000" dirty="0"/>
          </a:p>
          <a:p>
            <a:pPr lvl="1"/>
            <a:r>
              <a:rPr lang="fr-FR" sz="2600" dirty="0"/>
              <a:t>L'acide stéarique : 35%</a:t>
            </a:r>
            <a:endParaRPr lang="fr-FR" dirty="0"/>
          </a:p>
          <a:p>
            <a:pPr lvl="1"/>
            <a:r>
              <a:rPr lang="fr-FR" sz="3300" dirty="0"/>
              <a:t>L'acide palmitique : 24%</a:t>
            </a:r>
            <a:endParaRPr lang="fr-FR" sz="2500" dirty="0"/>
          </a:p>
          <a:p>
            <a:pPr lvl="1"/>
            <a:r>
              <a:rPr lang="fr-FR" sz="3300" dirty="0"/>
              <a:t>L'acide oléique : 39%</a:t>
            </a:r>
            <a:endParaRPr lang="fr-FR" sz="2500" dirty="0"/>
          </a:p>
          <a:p>
            <a:pPr lvl="1"/>
            <a:r>
              <a:rPr lang="fr-FR" sz="3300" dirty="0"/>
              <a:t>L'acide linoléique : 35%</a:t>
            </a:r>
            <a:endParaRPr lang="fr-FR" sz="2500" dirty="0"/>
          </a:p>
          <a:p>
            <a:pPr lvl="0"/>
            <a:r>
              <a:rPr lang="fr-FR" sz="3600" dirty="0" smtClean="0"/>
              <a:t>Oligo-éléments </a:t>
            </a:r>
            <a:r>
              <a:rPr lang="fr-FR" sz="3600" dirty="0"/>
              <a:t>(minéraux)</a:t>
            </a:r>
            <a:endParaRPr lang="fr-FR" sz="2500" dirty="0"/>
          </a:p>
          <a:p>
            <a:pPr lvl="1"/>
            <a:r>
              <a:rPr lang="fr-FR" sz="3300" dirty="0"/>
              <a:t>Potassium : 1,920 %</a:t>
            </a:r>
            <a:endParaRPr lang="fr-FR" sz="2500" dirty="0"/>
          </a:p>
          <a:p>
            <a:pPr lvl="1"/>
            <a:r>
              <a:rPr lang="fr-FR" sz="3300" dirty="0"/>
              <a:t>Phosphore : 0,656 %</a:t>
            </a:r>
            <a:endParaRPr lang="fr-FR" sz="2500" dirty="0"/>
          </a:p>
          <a:p>
            <a:pPr lvl="1"/>
            <a:r>
              <a:rPr lang="fr-FR" sz="3300" dirty="0"/>
              <a:t>Magnésium : 0,414 %</a:t>
            </a:r>
            <a:endParaRPr lang="fr-FR" sz="2500" dirty="0"/>
          </a:p>
          <a:p>
            <a:pPr lvl="1"/>
            <a:r>
              <a:rPr lang="fr-FR" sz="3300" dirty="0"/>
              <a:t>Calcium : 0,114 %</a:t>
            </a:r>
            <a:endParaRPr lang="fr-FR" sz="2500" dirty="0"/>
          </a:p>
          <a:p>
            <a:endParaRPr lang="fr-FR" dirty="0"/>
          </a:p>
        </p:txBody>
      </p:sp>
      <p:sp>
        <p:nvSpPr>
          <p:cNvPr id="4" name="Espace réservé du contenu 3"/>
          <p:cNvSpPr>
            <a:spLocks noGrp="1"/>
          </p:cNvSpPr>
          <p:nvPr>
            <p:ph sz="half" idx="2"/>
          </p:nvPr>
        </p:nvSpPr>
        <p:spPr>
          <a:xfrm>
            <a:off x="6181343" y="2560319"/>
            <a:ext cx="4824113" cy="3568337"/>
          </a:xfrm>
        </p:spPr>
        <p:txBody>
          <a:bodyPr>
            <a:normAutofit fontScale="55000" lnSpcReduction="20000"/>
          </a:bodyPr>
          <a:lstStyle/>
          <a:p>
            <a:r>
              <a:rPr lang="fr-FR" sz="3200" dirty="0"/>
              <a:t>Alcaloïdes</a:t>
            </a:r>
          </a:p>
          <a:p>
            <a:pPr lvl="1"/>
            <a:r>
              <a:rPr lang="fr-FR" sz="2900" dirty="0"/>
              <a:t>Théobromine : 40 à 500 mg pour 100 g</a:t>
            </a:r>
          </a:p>
          <a:p>
            <a:pPr lvl="1"/>
            <a:r>
              <a:rPr lang="fr-FR" sz="2900" dirty="0"/>
              <a:t>Caféine : 70 mg pour 100 g</a:t>
            </a:r>
          </a:p>
          <a:p>
            <a:pPr lvl="1"/>
            <a:r>
              <a:rPr lang="fr-FR" sz="2900" dirty="0"/>
              <a:t>2-Phényléthylamine et dérivés</a:t>
            </a:r>
          </a:p>
          <a:p>
            <a:pPr lvl="1"/>
            <a:r>
              <a:rPr lang="fr-FR" sz="2900" dirty="0"/>
              <a:t>Molécules de la famille des </a:t>
            </a:r>
            <a:r>
              <a:rPr lang="fr-FR" sz="2900" dirty="0" err="1"/>
              <a:t>pyrazines</a:t>
            </a:r>
            <a:endParaRPr lang="fr-FR" sz="2900" dirty="0"/>
          </a:p>
          <a:p>
            <a:pPr lvl="1"/>
            <a:r>
              <a:rPr lang="fr-FR" sz="2900" dirty="0"/>
              <a:t>Molécules de la famille des polyphénols</a:t>
            </a:r>
          </a:p>
          <a:p>
            <a:pPr lvl="0"/>
            <a:r>
              <a:rPr lang="fr-FR" sz="3200" dirty="0"/>
              <a:t>Glucides</a:t>
            </a:r>
            <a:endParaRPr lang="fr-FR" sz="2200" dirty="0"/>
          </a:p>
          <a:p>
            <a:endParaRPr lang="fr-FR" dirty="0"/>
          </a:p>
        </p:txBody>
      </p:sp>
    </p:spTree>
    <p:extLst>
      <p:ext uri="{BB962C8B-B14F-4D97-AF65-F5344CB8AC3E}">
        <p14:creationId xmlns:p14="http://schemas.microsoft.com/office/powerpoint/2010/main" val="2278249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Un fruit au chocolat?</a:t>
            </a:r>
            <a:endParaRPr lang="fr-FR" b="1" dirty="0"/>
          </a:p>
        </p:txBody>
      </p:sp>
      <p:pic>
        <p:nvPicPr>
          <p:cNvPr id="7" name="Espace réservé du contenu 6" descr="RÃ©sultats de recherche d'images pour Â«Â sapote noirÂ Â»"/>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214" y="2881992"/>
            <a:ext cx="3683000" cy="2451100"/>
          </a:xfrm>
          <a:prstGeom prst="rect">
            <a:avLst/>
          </a:prstGeom>
          <a:noFill/>
          <a:ln>
            <a:noFill/>
          </a:ln>
        </p:spPr>
      </p:pic>
      <p:sp>
        <p:nvSpPr>
          <p:cNvPr id="6" name="Rectangle 5"/>
          <p:cNvSpPr/>
          <p:nvPr/>
        </p:nvSpPr>
        <p:spPr>
          <a:xfrm>
            <a:off x="4800598" y="2881992"/>
            <a:ext cx="6096000" cy="2196179"/>
          </a:xfrm>
          <a:prstGeom prst="rect">
            <a:avLst/>
          </a:prstGeom>
        </p:spPr>
        <p:txBody>
          <a:bodyPr>
            <a:spAutoFit/>
          </a:bodyPr>
          <a:lstStyle/>
          <a:p>
            <a:pPr indent="449580" algn="just">
              <a:lnSpc>
                <a:spcPct val="115000"/>
              </a:lnSpc>
              <a:spcBef>
                <a:spcPts val="500"/>
              </a:spcBef>
              <a:spcAft>
                <a:spcPts val="1000"/>
              </a:spcAft>
            </a:pPr>
            <a:r>
              <a:rPr lang="fr-FR" sz="2400" dirty="0">
                <a:solidFill>
                  <a:schemeClr val="tx1">
                    <a:lumMod val="85000"/>
                    <a:lumOff val="15000"/>
                  </a:schemeClr>
                </a:solidFill>
              </a:rPr>
              <a:t>Le fruit </a:t>
            </a:r>
            <a:r>
              <a:rPr lang="fr-FR" sz="2400" dirty="0" smtClean="0">
                <a:solidFill>
                  <a:schemeClr val="tx1">
                    <a:lumMod val="85000"/>
                    <a:lumOff val="15000"/>
                  </a:schemeClr>
                </a:solidFill>
              </a:rPr>
              <a:t>du </a:t>
            </a:r>
            <a:r>
              <a:rPr lang="fr-FR" sz="2400" dirty="0">
                <a:solidFill>
                  <a:schemeClr val="tx1">
                    <a:lumMod val="85000"/>
                    <a:lumOff val="15000"/>
                  </a:schemeClr>
                </a:solidFill>
              </a:rPr>
              <a:t>sapote </a:t>
            </a:r>
            <a:r>
              <a:rPr lang="fr-FR" sz="2400" dirty="0" smtClean="0">
                <a:solidFill>
                  <a:schemeClr val="tx1">
                    <a:lumMod val="85000"/>
                    <a:lumOff val="15000"/>
                  </a:schemeClr>
                </a:solidFill>
              </a:rPr>
              <a:t>noir </a:t>
            </a:r>
            <a:r>
              <a:rPr lang="fr-FR" sz="2400" dirty="0">
                <a:solidFill>
                  <a:schemeClr val="tx1">
                    <a:lumMod val="85000"/>
                    <a:lumOff val="15000"/>
                  </a:schemeClr>
                </a:solidFill>
              </a:rPr>
              <a:t>a un gout et une couleur similaire à celle du chocolat. </a:t>
            </a:r>
            <a:r>
              <a:rPr lang="fr-FR" sz="2400" dirty="0">
                <a:solidFill>
                  <a:schemeClr val="tx1">
                    <a:lumMod val="85000"/>
                    <a:lumOff val="15000"/>
                  </a:schemeClr>
                </a:solidFill>
              </a:rPr>
              <a:t>On suppose que si on ajoute certaines molécules caractéristiques du chocolat (comme les alcaloïdes) on réussira à imiter le chocolat.</a:t>
            </a:r>
          </a:p>
        </p:txBody>
      </p:sp>
    </p:spTree>
    <p:extLst>
      <p:ext uri="{BB962C8B-B14F-4D97-AF65-F5344CB8AC3E}">
        <p14:creationId xmlns:p14="http://schemas.microsoft.com/office/powerpoint/2010/main" val="543060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cap="all" dirty="0"/>
              <a:t>Protocole</a:t>
            </a:r>
            <a:br>
              <a:rPr lang="fr-FR" b="1" cap="all" dirty="0"/>
            </a:br>
            <a:endParaRPr lang="fr-FR" dirty="0"/>
          </a:p>
        </p:txBody>
      </p:sp>
      <p:sp>
        <p:nvSpPr>
          <p:cNvPr id="3" name="Espace réservé du contenu 2"/>
          <p:cNvSpPr>
            <a:spLocks noGrp="1"/>
          </p:cNvSpPr>
          <p:nvPr>
            <p:ph idx="1"/>
          </p:nvPr>
        </p:nvSpPr>
        <p:spPr/>
        <p:txBody>
          <a:bodyPr anchor="ctr"/>
          <a:lstStyle/>
          <a:p>
            <a:pPr marL="0" indent="0" algn="ctr">
              <a:buNone/>
            </a:pPr>
            <a:r>
              <a:rPr lang="fr-FR" dirty="0"/>
              <a:t>Pour tester notre théorie on va cuisiner 5 gâteaux. Les 5 gâteaux auront la même base :</a:t>
            </a:r>
          </a:p>
          <a:p>
            <a:endParaRPr lang="fr-FR" dirty="0"/>
          </a:p>
        </p:txBody>
      </p:sp>
    </p:spTree>
    <p:extLst>
      <p:ext uri="{BB962C8B-B14F-4D97-AF65-F5344CB8AC3E}">
        <p14:creationId xmlns:p14="http://schemas.microsoft.com/office/powerpoint/2010/main" val="3953118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Recette de Base</a:t>
            </a:r>
            <a:endParaRPr lang="fr-FR" b="1" dirty="0"/>
          </a:p>
        </p:txBody>
      </p:sp>
      <p:sp>
        <p:nvSpPr>
          <p:cNvPr id="3" name="Espace réservé du contenu 2"/>
          <p:cNvSpPr>
            <a:spLocks noGrp="1"/>
          </p:cNvSpPr>
          <p:nvPr>
            <p:ph idx="1"/>
          </p:nvPr>
        </p:nvSpPr>
        <p:spPr/>
        <p:txBody>
          <a:bodyPr>
            <a:normAutofit fontScale="92500" lnSpcReduction="10000"/>
          </a:bodyPr>
          <a:lstStyle/>
          <a:p>
            <a:pPr algn="ctr"/>
            <a:r>
              <a:rPr lang="fr-FR" b="1" dirty="0" smtClean="0"/>
              <a:t>MATÉRIELS:</a:t>
            </a:r>
            <a:endParaRPr lang="fr-FR" dirty="0"/>
          </a:p>
          <a:p>
            <a:pPr lvl="1" algn="ctr"/>
            <a:r>
              <a:rPr lang="fr-FR" dirty="0"/>
              <a:t>- 100g de beurre</a:t>
            </a:r>
          </a:p>
          <a:p>
            <a:pPr lvl="1" algn="ctr"/>
            <a:r>
              <a:rPr lang="fr-FR" dirty="0"/>
              <a:t>- 90g de sucre</a:t>
            </a:r>
          </a:p>
          <a:p>
            <a:pPr lvl="1" algn="ctr"/>
            <a:r>
              <a:rPr lang="fr-FR" dirty="0"/>
              <a:t>- 1 sachet de sucre vanillé</a:t>
            </a:r>
          </a:p>
          <a:p>
            <a:pPr lvl="1" algn="ctr"/>
            <a:r>
              <a:rPr lang="fr-FR" dirty="0"/>
              <a:t>- 40g de farine</a:t>
            </a:r>
          </a:p>
          <a:p>
            <a:pPr lvl="1" algn="ctr"/>
            <a:r>
              <a:rPr lang="fr-FR" dirty="0"/>
              <a:t>- 1/4 de sachet de levure</a:t>
            </a:r>
          </a:p>
          <a:p>
            <a:pPr lvl="1" algn="ctr"/>
            <a:r>
              <a:rPr lang="fr-FR" dirty="0"/>
              <a:t>- 1 œuf</a:t>
            </a:r>
          </a:p>
          <a:p>
            <a:pPr lvl="1" algn="ctr"/>
            <a:r>
              <a:rPr lang="fr-FR" dirty="0"/>
              <a:t>- Ingrédient </a:t>
            </a:r>
            <a:r>
              <a:rPr lang="fr-FR" dirty="0">
                <a:sym typeface="Symbol" panose="05050102010706020507" pitchFamily="18" charset="2"/>
              </a:rPr>
              <a:t></a:t>
            </a:r>
            <a:endParaRPr lang="fr-FR" dirty="0"/>
          </a:p>
          <a:p>
            <a:endParaRPr lang="fr-FR" dirty="0"/>
          </a:p>
        </p:txBody>
      </p:sp>
    </p:spTree>
    <p:extLst>
      <p:ext uri="{BB962C8B-B14F-4D97-AF65-F5344CB8AC3E}">
        <p14:creationId xmlns:p14="http://schemas.microsoft.com/office/powerpoint/2010/main" val="3224557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Recette de Base</a:t>
            </a:r>
            <a:endParaRPr lang="fr-FR" dirty="0"/>
          </a:p>
        </p:txBody>
      </p:sp>
      <p:sp>
        <p:nvSpPr>
          <p:cNvPr id="3" name="Espace réservé du contenu 2"/>
          <p:cNvSpPr>
            <a:spLocks noGrp="1"/>
          </p:cNvSpPr>
          <p:nvPr>
            <p:ph idx="1"/>
          </p:nvPr>
        </p:nvSpPr>
        <p:spPr/>
        <p:txBody>
          <a:bodyPr>
            <a:normAutofit fontScale="92500" lnSpcReduction="20000"/>
          </a:bodyPr>
          <a:lstStyle/>
          <a:p>
            <a:r>
              <a:rPr lang="fr-FR" b="1" dirty="0"/>
              <a:t>ETAPE 1</a:t>
            </a:r>
            <a:endParaRPr lang="fr-FR" dirty="0"/>
          </a:p>
          <a:p>
            <a:r>
              <a:rPr lang="fr-FR" dirty="0" smtClean="0"/>
              <a:t>         Cassez </a:t>
            </a:r>
            <a:r>
              <a:rPr lang="fr-FR" dirty="0"/>
              <a:t>les œufs avec le sucre et le sucre vanillé </a:t>
            </a:r>
          </a:p>
          <a:p>
            <a:r>
              <a:rPr lang="fr-FR" b="1" dirty="0"/>
              <a:t>ETAPE 2</a:t>
            </a:r>
            <a:r>
              <a:rPr lang="fr-FR" dirty="0"/>
              <a:t/>
            </a:r>
            <a:br>
              <a:rPr lang="fr-FR" dirty="0"/>
            </a:br>
            <a:r>
              <a:rPr lang="fr-FR" dirty="0"/>
              <a:t> 		Faire fondre le beurre + ingrédient </a:t>
            </a:r>
            <a:r>
              <a:rPr lang="fr-FR" dirty="0">
                <a:sym typeface="Symbol" panose="05050102010706020507" pitchFamily="18" charset="2"/>
              </a:rPr>
              <a:t></a:t>
            </a:r>
            <a:endParaRPr lang="fr-FR" dirty="0"/>
          </a:p>
          <a:p>
            <a:r>
              <a:rPr lang="fr-FR" b="1" dirty="0"/>
              <a:t>ETAPE 3</a:t>
            </a:r>
            <a:r>
              <a:rPr lang="fr-FR" dirty="0"/>
              <a:t/>
            </a:r>
            <a:br>
              <a:rPr lang="fr-FR" dirty="0"/>
            </a:br>
            <a:r>
              <a:rPr lang="fr-FR" dirty="0"/>
              <a:t> 		Verser le beurre fondu + </a:t>
            </a:r>
            <a:r>
              <a:rPr lang="fr-FR" dirty="0">
                <a:sym typeface="Symbol" panose="05050102010706020507" pitchFamily="18" charset="2"/>
              </a:rPr>
              <a:t></a:t>
            </a:r>
            <a:r>
              <a:rPr lang="fr-FR" dirty="0"/>
              <a:t>  dans le sucre puis ajoutez la farine. </a:t>
            </a:r>
          </a:p>
          <a:p>
            <a:r>
              <a:rPr lang="fr-FR" b="1" dirty="0"/>
              <a:t>ETAPE 4</a:t>
            </a:r>
            <a:r>
              <a:rPr lang="fr-FR" dirty="0"/>
              <a:t/>
            </a:r>
            <a:br>
              <a:rPr lang="fr-FR" dirty="0"/>
            </a:br>
            <a:r>
              <a:rPr lang="fr-FR" dirty="0"/>
              <a:t> </a:t>
            </a:r>
            <a:r>
              <a:rPr lang="fr-FR" dirty="0" smtClean="0"/>
              <a:t>     </a:t>
            </a:r>
            <a:r>
              <a:rPr lang="fr-FR" dirty="0"/>
              <a:t>	Versez la préparation dans un moule et enfournez à 200°C. Temps de        	cuisson : 35 minutes</a:t>
            </a:r>
          </a:p>
          <a:p>
            <a:endParaRPr lang="fr-FR" dirty="0"/>
          </a:p>
        </p:txBody>
      </p:sp>
    </p:spTree>
    <p:extLst>
      <p:ext uri="{BB962C8B-B14F-4D97-AF65-F5344CB8AC3E}">
        <p14:creationId xmlns:p14="http://schemas.microsoft.com/office/powerpoint/2010/main" val="2974816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Les gâteaux</a:t>
            </a:r>
            <a:endParaRPr lang="fr-FR" b="1" dirty="0"/>
          </a:p>
        </p:txBody>
      </p:sp>
      <p:sp>
        <p:nvSpPr>
          <p:cNvPr id="3" name="Espace réservé du contenu 2"/>
          <p:cNvSpPr>
            <a:spLocks noGrp="1"/>
          </p:cNvSpPr>
          <p:nvPr>
            <p:ph idx="1"/>
          </p:nvPr>
        </p:nvSpPr>
        <p:spPr>
          <a:xfrm>
            <a:off x="1295402" y="2850846"/>
            <a:ext cx="9601196" cy="3168954"/>
          </a:xfrm>
        </p:spPr>
        <p:txBody>
          <a:bodyPr>
            <a:normAutofit lnSpcReduction="10000"/>
          </a:bodyPr>
          <a:lstStyle/>
          <a:p>
            <a:pPr lvl="0" algn="just"/>
            <a:r>
              <a:rPr lang="fr-FR" dirty="0"/>
              <a:t>Pour le gâteau 0 (témoin), on utilise le gâteau de base, avec </a:t>
            </a:r>
            <a:r>
              <a:rPr lang="fr-FR" dirty="0">
                <a:sym typeface="Symbol" panose="05050102010706020507" pitchFamily="18" charset="2"/>
              </a:rPr>
              <a:t></a:t>
            </a:r>
            <a:r>
              <a:rPr lang="fr-FR" dirty="0"/>
              <a:t> = Rien</a:t>
            </a:r>
          </a:p>
          <a:p>
            <a:pPr lvl="0" algn="just"/>
            <a:r>
              <a:rPr lang="fr-FR" dirty="0"/>
              <a:t>Pour le gâteau 1, on utilise </a:t>
            </a:r>
            <a:r>
              <a:rPr lang="fr-FR" dirty="0">
                <a:sym typeface="Symbol" panose="05050102010706020507" pitchFamily="18" charset="2"/>
              </a:rPr>
              <a:t></a:t>
            </a:r>
            <a:r>
              <a:rPr lang="fr-FR" dirty="0"/>
              <a:t>= Chocolat</a:t>
            </a:r>
          </a:p>
          <a:p>
            <a:pPr lvl="0" algn="just"/>
            <a:r>
              <a:rPr lang="fr-FR" dirty="0"/>
              <a:t>Pour le gâteau 2, on utilise </a:t>
            </a:r>
            <a:r>
              <a:rPr lang="fr-FR" dirty="0">
                <a:sym typeface="Symbol" panose="05050102010706020507" pitchFamily="18" charset="2"/>
              </a:rPr>
              <a:t></a:t>
            </a:r>
            <a:r>
              <a:rPr lang="fr-FR" dirty="0"/>
              <a:t>= Sapote Noir</a:t>
            </a:r>
          </a:p>
          <a:p>
            <a:pPr lvl="0" algn="just"/>
            <a:r>
              <a:rPr lang="fr-FR" dirty="0"/>
              <a:t>Pour le gâteau 3, on utilise </a:t>
            </a:r>
            <a:r>
              <a:rPr lang="fr-FR" dirty="0">
                <a:sym typeface="Symbol" panose="05050102010706020507" pitchFamily="18" charset="2"/>
              </a:rPr>
              <a:t></a:t>
            </a:r>
            <a:r>
              <a:rPr lang="fr-FR" dirty="0"/>
              <a:t>= Sapote Noir + Alcaloïdes</a:t>
            </a:r>
          </a:p>
          <a:p>
            <a:pPr lvl="0" algn="just"/>
            <a:r>
              <a:rPr lang="fr-FR" dirty="0"/>
              <a:t>Pour le gâteau 4, on utilise </a:t>
            </a:r>
            <a:r>
              <a:rPr lang="fr-FR" dirty="0">
                <a:sym typeface="Symbol" panose="05050102010706020507" pitchFamily="18" charset="2"/>
              </a:rPr>
              <a:t></a:t>
            </a:r>
            <a:r>
              <a:rPr lang="fr-FR" dirty="0"/>
              <a:t>= Sapote Noir + Huile Essentielle de </a:t>
            </a:r>
            <a:r>
              <a:rPr lang="fr-FR" dirty="0" smtClean="0"/>
              <a:t>Chocolat</a:t>
            </a:r>
          </a:p>
          <a:p>
            <a:pPr marL="0" indent="0" algn="just">
              <a:buNone/>
            </a:pPr>
            <a:r>
              <a:rPr lang="fr-FR" b="1" dirty="0" smtClean="0"/>
              <a:t>	</a:t>
            </a:r>
            <a:r>
              <a:rPr lang="fr-FR" sz="1900" b="1" dirty="0" smtClean="0"/>
              <a:t>	*</a:t>
            </a:r>
            <a:r>
              <a:rPr lang="fr-FR" sz="1900" b="1" dirty="0"/>
              <a:t>Note</a:t>
            </a:r>
            <a:r>
              <a:rPr lang="fr-FR" sz="1900" dirty="0"/>
              <a:t> : On ne trouve pas du Sapote Noir en Équateur, donc on a testé avec du sapote blanc</a:t>
            </a:r>
          </a:p>
          <a:p>
            <a:pPr lvl="0" algn="just"/>
            <a:endParaRPr lang="fr-FR" dirty="0"/>
          </a:p>
          <a:p>
            <a:endParaRPr lang="fr-FR" dirty="0"/>
          </a:p>
        </p:txBody>
      </p:sp>
    </p:spTree>
    <p:extLst>
      <p:ext uri="{BB962C8B-B14F-4D97-AF65-F5344CB8AC3E}">
        <p14:creationId xmlns:p14="http://schemas.microsoft.com/office/powerpoint/2010/main" val="3691454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Démarche de dégustation</a:t>
            </a:r>
            <a:endParaRPr lang="fr-FR" dirty="0"/>
          </a:p>
        </p:txBody>
      </p:sp>
      <p:sp>
        <p:nvSpPr>
          <p:cNvPr id="3" name="Espace réservé du contenu 2"/>
          <p:cNvSpPr>
            <a:spLocks noGrp="1"/>
          </p:cNvSpPr>
          <p:nvPr>
            <p:ph idx="1"/>
          </p:nvPr>
        </p:nvSpPr>
        <p:spPr>
          <a:xfrm>
            <a:off x="1295402" y="2785532"/>
            <a:ext cx="9601196" cy="2406954"/>
          </a:xfrm>
        </p:spPr>
        <p:txBody>
          <a:bodyPr/>
          <a:lstStyle/>
          <a:p>
            <a:pPr algn="just"/>
            <a:endParaRPr lang="fr-FR" dirty="0" smtClean="0"/>
          </a:p>
          <a:p>
            <a:pPr marL="0" indent="0" algn="just">
              <a:buNone/>
            </a:pPr>
            <a:r>
              <a:rPr lang="fr-FR" dirty="0" smtClean="0"/>
              <a:t>Ensuite</a:t>
            </a:r>
            <a:r>
              <a:rPr lang="fr-FR" dirty="0"/>
              <a:t>, on prend 5 sujets pour qu’ils testent les gâteaux. Chacun prend le gâteau de chocolat et un gâteau avec un ingrédient </a:t>
            </a:r>
            <a:r>
              <a:rPr lang="fr-FR" dirty="0">
                <a:sym typeface="Symbol" panose="05050102010706020507" pitchFamily="18" charset="2"/>
              </a:rPr>
              <a:t></a:t>
            </a:r>
            <a:r>
              <a:rPr lang="fr-FR" b="1" dirty="0"/>
              <a:t>. </a:t>
            </a:r>
            <a:r>
              <a:rPr lang="fr-FR" dirty="0"/>
              <a:t>D’abord</a:t>
            </a:r>
            <a:r>
              <a:rPr lang="fr-FR" b="1" dirty="0"/>
              <a:t> </a:t>
            </a:r>
            <a:r>
              <a:rPr lang="fr-FR" dirty="0"/>
              <a:t>ils doivent deviner lequel est celui au chocolat. Ensuite On leur demande lequel ils préfèrent et pourquoi.</a:t>
            </a:r>
          </a:p>
          <a:p>
            <a:endParaRPr lang="fr-FR" dirty="0"/>
          </a:p>
        </p:txBody>
      </p:sp>
    </p:spTree>
    <p:extLst>
      <p:ext uri="{BB962C8B-B14F-4D97-AF65-F5344CB8AC3E}">
        <p14:creationId xmlns:p14="http://schemas.microsoft.com/office/powerpoint/2010/main" val="852802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cap="all" dirty="0" smtClean="0"/>
              <a:t>Résultats</a:t>
            </a:r>
            <a:endParaRPr lang="fr-FR" dirty="0"/>
          </a:p>
        </p:txBody>
      </p:sp>
      <p:sp>
        <p:nvSpPr>
          <p:cNvPr id="3" name="Espace réservé du contenu 2"/>
          <p:cNvSpPr>
            <a:spLocks noGrp="1"/>
          </p:cNvSpPr>
          <p:nvPr>
            <p:ph idx="1"/>
          </p:nvPr>
        </p:nvSpPr>
        <p:spPr>
          <a:xfrm>
            <a:off x="1295401" y="2556932"/>
            <a:ext cx="9601196" cy="3212497"/>
          </a:xfrm>
        </p:spPr>
        <p:txBody>
          <a:bodyPr/>
          <a:lstStyle/>
          <a:p>
            <a:pPr marL="0" indent="0">
              <a:buNone/>
            </a:pPr>
            <a:r>
              <a:rPr lang="fr-FR" sz="3200" dirty="0"/>
              <a:t>Après le sondage, ceux qui ont gouté les deux gâteaux nous avons arrivé au résultat de que celui de chocolat est très similaire à celui de sapote. Cependant, les témoins ont préféré celui de chocolat par son gout plus intense et plus pur.</a:t>
            </a:r>
          </a:p>
          <a:p>
            <a:endParaRPr lang="fr-FR" dirty="0"/>
          </a:p>
        </p:txBody>
      </p:sp>
    </p:spTree>
    <p:extLst>
      <p:ext uri="{BB962C8B-B14F-4D97-AF65-F5344CB8AC3E}">
        <p14:creationId xmlns:p14="http://schemas.microsoft.com/office/powerpoint/2010/main" val="1297406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p:cNvGraphicFramePr/>
          <p:nvPr>
            <p:extLst>
              <p:ext uri="{D42A27DB-BD31-4B8C-83A1-F6EECF244321}">
                <p14:modId xmlns:p14="http://schemas.microsoft.com/office/powerpoint/2010/main" val="3627755523"/>
              </p:ext>
            </p:extLst>
          </p:nvPr>
        </p:nvGraphicFramePr>
        <p:xfrm>
          <a:off x="620486" y="620486"/>
          <a:ext cx="10951028" cy="56279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500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p:cNvGraphicFramePr/>
          <p:nvPr>
            <p:extLst>
              <p:ext uri="{D42A27DB-BD31-4B8C-83A1-F6EECF244321}">
                <p14:modId xmlns:p14="http://schemas.microsoft.com/office/powerpoint/2010/main" val="1040333086"/>
              </p:ext>
            </p:extLst>
          </p:nvPr>
        </p:nvGraphicFramePr>
        <p:xfrm>
          <a:off x="605642" y="605641"/>
          <a:ext cx="10960924" cy="56289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4755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p:cNvGraphicFramePr/>
          <p:nvPr>
            <p:extLst>
              <p:ext uri="{D42A27DB-BD31-4B8C-83A1-F6EECF244321}">
                <p14:modId xmlns:p14="http://schemas.microsoft.com/office/powerpoint/2010/main" val="239845585"/>
              </p:ext>
            </p:extLst>
          </p:nvPr>
        </p:nvGraphicFramePr>
        <p:xfrm>
          <a:off x="605642" y="617517"/>
          <a:ext cx="10960924" cy="56051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5461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cap="all" dirty="0" smtClean="0"/>
              <a:t>Conclusion</a:t>
            </a:r>
            <a:endParaRPr lang="fr-FR" dirty="0"/>
          </a:p>
        </p:txBody>
      </p:sp>
      <p:sp>
        <p:nvSpPr>
          <p:cNvPr id="3" name="Espace réservé du contenu 2"/>
          <p:cNvSpPr>
            <a:spLocks noGrp="1"/>
          </p:cNvSpPr>
          <p:nvPr>
            <p:ph idx="1"/>
          </p:nvPr>
        </p:nvSpPr>
        <p:spPr/>
        <p:txBody>
          <a:bodyPr>
            <a:normAutofit/>
          </a:bodyPr>
          <a:lstStyle/>
          <a:p>
            <a:pPr marL="0" indent="0" algn="just">
              <a:buNone/>
            </a:pPr>
            <a:r>
              <a:rPr lang="fr-FR" dirty="0"/>
              <a:t> Effectivement on a réussi à recréer le gout du chocolat à partir d’autres ingrédients secrets  (sapote). On peut déduire que l’ingrédient secret et le chocolat partagent certaines molécules, néanmoins, on peut aussi attribuer les résultats à l’effet placebo : L’apparence et l’odeur du gâteau peuvent avoir un effet trompeur sur les sujets.</a:t>
            </a:r>
          </a:p>
          <a:p>
            <a:pPr marL="0" indent="0" algn="just">
              <a:buNone/>
            </a:pPr>
            <a:r>
              <a:rPr lang="fr-FR" dirty="0"/>
              <a:t>    On pense que le cacao est irremplaçable, jusqu’au moment, on suppose que dans le cas de fabriquer une barre, le sapote ne pourrait tromper personne.</a:t>
            </a:r>
          </a:p>
          <a:p>
            <a:endParaRPr lang="fr-FR" dirty="0"/>
          </a:p>
        </p:txBody>
      </p:sp>
    </p:spTree>
    <p:extLst>
      <p:ext uri="{BB962C8B-B14F-4D97-AF65-F5344CB8AC3E}">
        <p14:creationId xmlns:p14="http://schemas.microsoft.com/office/powerpoint/2010/main" val="44401925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21</TotalTime>
  <Words>478</Words>
  <Application>Microsoft Office PowerPoint</Application>
  <PresentationFormat>Grand écran</PresentationFormat>
  <Paragraphs>67</Paragraphs>
  <Slides>15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15</vt:i4>
      </vt:variant>
    </vt:vector>
  </HeadingPairs>
  <TitlesOfParts>
    <vt:vector size="19" baseType="lpstr">
      <vt:lpstr>Arial</vt:lpstr>
      <vt:lpstr>Garamond</vt:lpstr>
      <vt:lpstr>Symbol</vt:lpstr>
      <vt:lpstr>Organique</vt:lpstr>
      <vt:lpstr>Gout de chocolat</vt:lpstr>
      <vt:lpstr>But </vt:lpstr>
      <vt:lpstr>hypothèse </vt:lpstr>
      <vt:lpstr>Composition chimique du chocolat noir</vt:lpstr>
      <vt:lpstr>Un fruit au chocolat?</vt:lpstr>
      <vt:lpstr>Protocole </vt:lpstr>
      <vt:lpstr>Recette de Base</vt:lpstr>
      <vt:lpstr>Recette de Base</vt:lpstr>
      <vt:lpstr>Les gâteaux</vt:lpstr>
      <vt:lpstr>Démarche de dégustation</vt:lpstr>
      <vt:lpstr>Résultats</vt:lpstr>
      <vt:lpstr>Présentation PowerPoint</vt:lpstr>
      <vt:lpstr>Présentation PowerPoint</vt:lpstr>
      <vt:lpstr>Présentation PowerPoint</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Gout de chocolat</dc:title>
  <dc:creator>Utilisateur Windows</dc:creator>
  <cp:lastModifiedBy>Utilisateur Windows</cp:lastModifiedBy>
  <cp:revision>3</cp:revision>
  <dcterms:created xsi:type="dcterms:W3CDTF">2019-02-22T18:14:33Z</dcterms:created>
  <dcterms:modified xsi:type="dcterms:W3CDTF">2019-02-22T18:35:39Z</dcterms:modified>
</cp:coreProperties>
</file>